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38" r:id="rId4"/>
  </p:sldMasterIdLst>
  <p:notesMasterIdLst>
    <p:notesMasterId r:id="rId28"/>
  </p:notesMasterIdLst>
  <p:handoutMasterIdLst>
    <p:handoutMasterId r:id="rId29"/>
  </p:handoutMasterIdLst>
  <p:sldIdLst>
    <p:sldId id="290" r:id="rId5"/>
    <p:sldId id="325" r:id="rId6"/>
    <p:sldId id="368" r:id="rId7"/>
    <p:sldId id="372" r:id="rId8"/>
    <p:sldId id="369" r:id="rId9"/>
    <p:sldId id="370" r:id="rId10"/>
    <p:sldId id="371" r:id="rId11"/>
    <p:sldId id="373" r:id="rId12"/>
    <p:sldId id="374" r:id="rId13"/>
    <p:sldId id="375" r:id="rId14"/>
    <p:sldId id="376" r:id="rId15"/>
    <p:sldId id="390" r:id="rId16"/>
    <p:sldId id="391" r:id="rId17"/>
    <p:sldId id="377" r:id="rId18"/>
    <p:sldId id="378" r:id="rId19"/>
    <p:sldId id="379" r:id="rId20"/>
    <p:sldId id="380" r:id="rId21"/>
    <p:sldId id="383" r:id="rId22"/>
    <p:sldId id="393" r:id="rId23"/>
    <p:sldId id="392" r:id="rId24"/>
    <p:sldId id="389" r:id="rId25"/>
    <p:sldId id="289" r:id="rId26"/>
    <p:sldId id="382" r:id="rId2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ACB"/>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22" autoAdjust="0"/>
    <p:restoredTop sz="95268" autoAdjust="0"/>
  </p:normalViewPr>
  <p:slideViewPr>
    <p:cSldViewPr snapToGrid="0">
      <p:cViewPr varScale="1">
        <p:scale>
          <a:sx n="82" d="100"/>
          <a:sy n="82" d="100"/>
        </p:scale>
        <p:origin x="490" y="72"/>
      </p:cViewPr>
      <p:guideLst/>
    </p:cSldViewPr>
  </p:slideViewPr>
  <p:notesTextViewPr>
    <p:cViewPr>
      <p:scale>
        <a:sx n="1" d="1"/>
        <a:sy n="1" d="1"/>
      </p:scale>
      <p:origin x="0" y="0"/>
    </p:cViewPr>
  </p:notesTextViewPr>
  <p:notesViewPr>
    <p:cSldViewPr snapToGrid="0" showGuides="1">
      <p:cViewPr varScale="1">
        <p:scale>
          <a:sx n="60" d="100"/>
          <a:sy n="60" d="100"/>
        </p:scale>
        <p:origin x="3187" y="3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9CB4F3C-75A8-4BB8-A18E-B730DDD68B5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AE10D8-98A5-4E68-A41F-7AA79FF6968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5764CF-3664-45D0-9B27-4222DB1A6BA7}" type="datetimeFigureOut">
              <a:rPr lang="en-US" smtClean="0"/>
              <a:t>12/17/2021</a:t>
            </a:fld>
            <a:endParaRPr lang="en-US" dirty="0"/>
          </a:p>
        </p:txBody>
      </p:sp>
      <p:sp>
        <p:nvSpPr>
          <p:cNvPr id="4" name="Footer Placeholder 3">
            <a:extLst>
              <a:ext uri="{FF2B5EF4-FFF2-40B4-BE49-F238E27FC236}">
                <a16:creationId xmlns:a16="http://schemas.microsoft.com/office/drawing/2014/main" id="{177EF411-0DAB-4BCE-94A8-E903E20549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A11237F-7CCA-4423-B624-29C06FF2E74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A8CD4AB-B9A2-4248-B31F-8EBC71546D8D}" type="slidenum">
              <a:rPr lang="en-US" smtClean="0"/>
              <a:t>‹#›</a:t>
            </a:fld>
            <a:endParaRPr lang="en-US" dirty="0"/>
          </a:p>
        </p:txBody>
      </p:sp>
    </p:spTree>
    <p:extLst>
      <p:ext uri="{BB962C8B-B14F-4D97-AF65-F5344CB8AC3E}">
        <p14:creationId xmlns:p14="http://schemas.microsoft.com/office/powerpoint/2010/main" val="28697791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g>
</file>

<file path=ppt/media/image25.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F7E720-7243-402E-A0D4-CE3189C951A5}" type="datetimeFigureOut">
              <a:rPr lang="en-US" noProof="0" smtClean="0"/>
              <a:t>12/17/2021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BE9C73-6CDE-45E2-97F8-E3C5308FA232}" type="slidenum">
              <a:rPr lang="en-US" noProof="0" smtClean="0"/>
              <a:t>‹#›</a:t>
            </a:fld>
            <a:endParaRPr lang="en-US" noProof="0" dirty="0"/>
          </a:p>
        </p:txBody>
      </p:sp>
    </p:spTree>
    <p:extLst>
      <p:ext uri="{BB962C8B-B14F-4D97-AF65-F5344CB8AC3E}">
        <p14:creationId xmlns:p14="http://schemas.microsoft.com/office/powerpoint/2010/main" val="376349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BE9C73-6CDE-45E2-97F8-E3C5308FA232}" type="slidenum">
              <a:rPr lang="en-US" smtClean="0"/>
              <a:t>1</a:t>
            </a:fld>
            <a:endParaRPr lang="en-US" dirty="0"/>
          </a:p>
        </p:txBody>
      </p:sp>
    </p:spTree>
    <p:extLst>
      <p:ext uri="{BB962C8B-B14F-4D97-AF65-F5344CB8AC3E}">
        <p14:creationId xmlns:p14="http://schemas.microsoft.com/office/powerpoint/2010/main" val="1567470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OSI </a:t>
            </a:r>
            <a:r>
              <a:rPr lang="tr-TR" dirty="0" err="1"/>
              <a:t>Layerları</a:t>
            </a:r>
            <a:r>
              <a:rPr lang="tr-TR" dirty="0"/>
              <a:t> burada anlatabilirsin.</a:t>
            </a:r>
          </a:p>
        </p:txBody>
      </p:sp>
      <p:sp>
        <p:nvSpPr>
          <p:cNvPr id="4" name="Slide Number Placeholder 3"/>
          <p:cNvSpPr>
            <a:spLocks noGrp="1"/>
          </p:cNvSpPr>
          <p:nvPr>
            <p:ph type="sldNum" sz="quarter" idx="5"/>
          </p:nvPr>
        </p:nvSpPr>
        <p:spPr/>
        <p:txBody>
          <a:bodyPr/>
          <a:lstStyle/>
          <a:p>
            <a:fld id="{AABE9C73-6CDE-45E2-97F8-E3C5308FA232}" type="slidenum">
              <a:rPr lang="en-US" noProof="0" smtClean="0"/>
              <a:t>2</a:t>
            </a:fld>
            <a:endParaRPr lang="en-US" noProof="0" dirty="0"/>
          </a:p>
        </p:txBody>
      </p:sp>
    </p:spTree>
    <p:extLst>
      <p:ext uri="{BB962C8B-B14F-4D97-AF65-F5344CB8AC3E}">
        <p14:creationId xmlns:p14="http://schemas.microsoft.com/office/powerpoint/2010/main" val="2666035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sz="1200" b="0" i="0" kern="1200" dirty="0" err="1">
                <a:solidFill>
                  <a:schemeClr val="tx1"/>
                </a:solidFill>
                <a:effectLst/>
                <a:latin typeface="+mn-lt"/>
                <a:ea typeface="+mn-ea"/>
                <a:cs typeface="+mn-cs"/>
              </a:rPr>
              <a:t>Everydays</a:t>
            </a:r>
            <a:r>
              <a:rPr lang="tr-TR" sz="1200" b="0" i="0" kern="1200" dirty="0">
                <a:solidFill>
                  <a:schemeClr val="tx1"/>
                </a:solidFill>
                <a:effectLst/>
                <a:latin typeface="+mn-lt"/>
                <a:ea typeface="+mn-ea"/>
                <a:cs typeface="+mn-cs"/>
              </a:rPr>
              <a:t> - </a:t>
            </a:r>
            <a:r>
              <a:rPr lang="tr-TR" sz="1200" b="0" i="0" kern="1200" dirty="0" err="1">
                <a:solidFill>
                  <a:schemeClr val="tx1"/>
                </a:solidFill>
                <a:effectLst/>
                <a:latin typeface="+mn-lt"/>
                <a:ea typeface="+mn-ea"/>
                <a:cs typeface="+mn-cs"/>
              </a:rPr>
              <a:t>The</a:t>
            </a:r>
            <a:r>
              <a:rPr lang="tr-TR" sz="1200" b="0" i="0" kern="1200" dirty="0">
                <a:solidFill>
                  <a:schemeClr val="tx1"/>
                </a:solidFill>
                <a:effectLst/>
                <a:latin typeface="+mn-lt"/>
                <a:ea typeface="+mn-ea"/>
                <a:cs typeface="+mn-cs"/>
              </a:rPr>
              <a:t> First 500 </a:t>
            </a:r>
            <a:r>
              <a:rPr lang="tr-TR" sz="1200" b="0" i="0" kern="1200" dirty="0" err="1">
                <a:solidFill>
                  <a:schemeClr val="tx1"/>
                </a:solidFill>
                <a:effectLst/>
                <a:latin typeface="+mn-lt"/>
                <a:ea typeface="+mn-ea"/>
                <a:cs typeface="+mn-cs"/>
              </a:rPr>
              <a:t>Days</a:t>
            </a:r>
            <a:r>
              <a:rPr lang="tr-TR" sz="1200" b="0" i="0" kern="1200" dirty="0">
                <a:solidFill>
                  <a:schemeClr val="tx1"/>
                </a:solidFill>
                <a:effectLst/>
                <a:latin typeface="+mn-lt"/>
                <a:ea typeface="+mn-ea"/>
                <a:cs typeface="+mn-cs"/>
              </a:rPr>
              <a:t>, </a:t>
            </a:r>
            <a:r>
              <a:rPr lang="tr-TR" sz="1200" b="0" i="0" kern="1200" dirty="0" err="1">
                <a:solidFill>
                  <a:schemeClr val="tx1"/>
                </a:solidFill>
                <a:effectLst/>
                <a:latin typeface="+mn-lt"/>
                <a:ea typeface="+mn-ea"/>
                <a:cs typeface="+mn-cs"/>
              </a:rPr>
              <a:t>Beeple</a:t>
            </a:r>
            <a:r>
              <a:rPr lang="tr-TR" sz="1200" b="0" i="0" kern="1200" dirty="0">
                <a:solidFill>
                  <a:schemeClr val="tx1"/>
                </a:solidFill>
                <a:effectLst/>
                <a:latin typeface="+mn-lt"/>
                <a:ea typeface="+mn-ea"/>
                <a:cs typeface="+mn-cs"/>
              </a:rPr>
              <a:t> olarak bilinen Mike </a:t>
            </a:r>
            <a:r>
              <a:rPr lang="tr-TR" sz="1200" b="0" i="0" kern="1200" dirty="0" err="1">
                <a:solidFill>
                  <a:schemeClr val="tx1"/>
                </a:solidFill>
                <a:effectLst/>
                <a:latin typeface="+mn-lt"/>
                <a:ea typeface="+mn-ea"/>
                <a:cs typeface="+mn-cs"/>
              </a:rPr>
              <a:t>Winkelmann'in</a:t>
            </a:r>
            <a:r>
              <a:rPr lang="tr-TR" sz="1200" b="0" i="0" kern="1200" dirty="0">
                <a:solidFill>
                  <a:schemeClr val="tx1"/>
                </a:solidFill>
                <a:effectLst/>
                <a:latin typeface="+mn-lt"/>
                <a:ea typeface="+mn-ea"/>
                <a:cs typeface="+mn-cs"/>
              </a:rPr>
              <a:t> dijital sanata başladığı 2007 Mayıs'ından itibaren bir gün bile atlamadan yaptığı 5000 eseri barındırıyor. Zaten derlemenin çok çeşitli stil, içerik ve ortam barındırması direkt dikkat çekiyor. 100 dolara başlayan bir açık arttırma ile satılan eser sonunda kendisine 69 milyonun üstünde alıcı buldu. Ve bu değer onu en pahalı NFT eser haline getirdi. </a:t>
            </a:r>
            <a:endParaRPr lang="tr-TR" dirty="0"/>
          </a:p>
        </p:txBody>
      </p:sp>
      <p:sp>
        <p:nvSpPr>
          <p:cNvPr id="4" name="Slide Number Placeholder 3"/>
          <p:cNvSpPr>
            <a:spLocks noGrp="1"/>
          </p:cNvSpPr>
          <p:nvPr>
            <p:ph type="sldNum" sz="quarter" idx="5"/>
          </p:nvPr>
        </p:nvSpPr>
        <p:spPr/>
        <p:txBody>
          <a:bodyPr/>
          <a:lstStyle/>
          <a:p>
            <a:fld id="{AABE9C73-6CDE-45E2-97F8-E3C5308FA232}" type="slidenum">
              <a:rPr lang="en-US" noProof="0" smtClean="0"/>
              <a:t>12</a:t>
            </a:fld>
            <a:endParaRPr lang="en-US" noProof="0" dirty="0"/>
          </a:p>
        </p:txBody>
      </p:sp>
    </p:spTree>
    <p:extLst>
      <p:ext uri="{BB962C8B-B14F-4D97-AF65-F5344CB8AC3E}">
        <p14:creationId xmlns:p14="http://schemas.microsoft.com/office/powerpoint/2010/main" val="838321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sz="1200" b="0" i="0" kern="1200" dirty="0">
                <a:solidFill>
                  <a:schemeClr val="tx1"/>
                </a:solidFill>
                <a:effectLst/>
                <a:latin typeface="+mn-lt"/>
                <a:ea typeface="+mn-ea"/>
                <a:cs typeface="+mn-cs"/>
              </a:rPr>
              <a:t>Akıllı sözleşmeler, geliştiricilerin benzersiz </a:t>
            </a:r>
            <a:r>
              <a:rPr lang="tr-TR" sz="1200" b="0" i="0" kern="1200" dirty="0" err="1">
                <a:solidFill>
                  <a:schemeClr val="tx1"/>
                </a:solidFill>
                <a:effectLst/>
                <a:latin typeface="+mn-lt"/>
                <a:ea typeface="+mn-ea"/>
                <a:cs typeface="+mn-cs"/>
              </a:rPr>
              <a:t>token’ın</a:t>
            </a:r>
            <a:r>
              <a:rPr lang="tr-TR" sz="1200" b="0" i="0" kern="1200" dirty="0">
                <a:solidFill>
                  <a:schemeClr val="tx1"/>
                </a:solidFill>
                <a:effectLst/>
                <a:latin typeface="+mn-lt"/>
                <a:ea typeface="+mn-ea"/>
                <a:cs typeface="+mn-cs"/>
              </a:rPr>
              <a:t> piyasaya sürülmesinde sabit sınırlar koyması ve </a:t>
            </a:r>
            <a:r>
              <a:rPr lang="tr-TR" sz="1200" b="0" i="0" kern="1200" dirty="0" err="1">
                <a:solidFill>
                  <a:schemeClr val="tx1"/>
                </a:solidFill>
                <a:effectLst/>
                <a:latin typeface="+mn-lt"/>
                <a:ea typeface="+mn-ea"/>
                <a:cs typeface="+mn-cs"/>
              </a:rPr>
              <a:t>NFT’ler</a:t>
            </a:r>
            <a:r>
              <a:rPr lang="tr-TR" sz="1200" b="0" i="0" kern="1200" dirty="0">
                <a:solidFill>
                  <a:schemeClr val="tx1"/>
                </a:solidFill>
                <a:effectLst/>
                <a:latin typeface="+mn-lt"/>
                <a:ea typeface="+mn-ea"/>
                <a:cs typeface="+mn-cs"/>
              </a:rPr>
              <a:t> yayınlandıktan sonra değiştirilemeyen kalıcı özellikler uygulanmasını sağlar.</a:t>
            </a:r>
          </a:p>
          <a:p>
            <a:r>
              <a:rPr lang="tr-TR" sz="1200" b="0" i="0" kern="1200" dirty="0">
                <a:solidFill>
                  <a:schemeClr val="tx1"/>
                </a:solidFill>
                <a:effectLst/>
                <a:latin typeface="+mn-lt"/>
                <a:ea typeface="+mn-ea"/>
                <a:cs typeface="+mn-cs"/>
              </a:rPr>
              <a:t>Bununla birlikte; örneğin, bir geliştirici programlı olarak yalnızca belirli sayıda belirli bir nadir öğenin oluşturulmasını zorunlu kılarken, daha yaygın öğelerin tedarikini sonsuz tutabilir.</a:t>
            </a:r>
          </a:p>
          <a:p>
            <a:r>
              <a:rPr lang="tr-TR" sz="1200" b="0" i="0" kern="1200" dirty="0">
                <a:solidFill>
                  <a:schemeClr val="tx1"/>
                </a:solidFill>
                <a:effectLst/>
                <a:latin typeface="+mn-lt"/>
                <a:ea typeface="+mn-ea"/>
                <a:cs typeface="+mn-cs"/>
              </a:rPr>
              <a:t>Geliştiricilerin zamanla ürünlerin özelliklerini ve önceden belirlenmiş arz sayısını, blok zincirinin “</a:t>
            </a:r>
            <a:r>
              <a:rPr lang="tr-TR" sz="1200" b="0" i="0" kern="1200" dirty="0" err="1">
                <a:solidFill>
                  <a:schemeClr val="tx1"/>
                </a:solidFill>
                <a:effectLst/>
                <a:latin typeface="+mn-lt"/>
                <a:ea typeface="+mn-ea"/>
                <a:cs typeface="+mn-cs"/>
              </a:rPr>
              <a:t>immutable</a:t>
            </a:r>
            <a:r>
              <a:rPr lang="tr-TR" sz="1200" b="0" i="0" kern="1200" dirty="0">
                <a:solidFill>
                  <a:schemeClr val="tx1"/>
                </a:solidFill>
                <a:effectLst/>
                <a:latin typeface="+mn-lt"/>
                <a:ea typeface="+mn-ea"/>
                <a:cs typeface="+mn-cs"/>
              </a:rPr>
              <a:t>” özelliği sayesinde değiştiremiyor olması, orijinal sanat eserleri gibi öğeler için özellikle uygundur.</a:t>
            </a:r>
          </a:p>
          <a:p>
            <a:endParaRPr lang="tr-TR" dirty="0"/>
          </a:p>
        </p:txBody>
      </p:sp>
      <p:sp>
        <p:nvSpPr>
          <p:cNvPr id="4" name="Slide Number Placeholder 3"/>
          <p:cNvSpPr>
            <a:spLocks noGrp="1"/>
          </p:cNvSpPr>
          <p:nvPr>
            <p:ph type="sldNum" sz="quarter" idx="5"/>
          </p:nvPr>
        </p:nvSpPr>
        <p:spPr/>
        <p:txBody>
          <a:bodyPr/>
          <a:lstStyle/>
          <a:p>
            <a:fld id="{AABE9C73-6CDE-45E2-97F8-E3C5308FA232}" type="slidenum">
              <a:rPr lang="en-US" noProof="0" smtClean="0"/>
              <a:t>16</a:t>
            </a:fld>
            <a:endParaRPr lang="en-US" noProof="0" dirty="0"/>
          </a:p>
        </p:txBody>
      </p:sp>
    </p:spTree>
    <p:extLst>
      <p:ext uri="{BB962C8B-B14F-4D97-AF65-F5344CB8AC3E}">
        <p14:creationId xmlns:p14="http://schemas.microsoft.com/office/powerpoint/2010/main" val="140302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5"/>
          </p:nvPr>
        </p:nvSpPr>
        <p:spPr/>
        <p:txBody>
          <a:bodyPr/>
          <a:lstStyle/>
          <a:p>
            <a:fld id="{AABE9C73-6CDE-45E2-97F8-E3C5308FA232}" type="slidenum">
              <a:rPr lang="en-US" noProof="0" smtClean="0"/>
              <a:t>21</a:t>
            </a:fld>
            <a:endParaRPr lang="en-US" noProof="0" dirty="0"/>
          </a:p>
        </p:txBody>
      </p:sp>
    </p:spTree>
    <p:extLst>
      <p:ext uri="{BB962C8B-B14F-4D97-AF65-F5344CB8AC3E}">
        <p14:creationId xmlns:p14="http://schemas.microsoft.com/office/powerpoint/2010/main" val="3003146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BE9C73-6CDE-45E2-97F8-E3C5308FA232}" type="slidenum">
              <a:rPr lang="en-US" smtClean="0"/>
              <a:t>22</a:t>
            </a:fld>
            <a:endParaRPr lang="en-US" dirty="0"/>
          </a:p>
        </p:txBody>
      </p:sp>
    </p:spTree>
    <p:extLst>
      <p:ext uri="{BB962C8B-B14F-4D97-AF65-F5344CB8AC3E}">
        <p14:creationId xmlns:p14="http://schemas.microsoft.com/office/powerpoint/2010/main" val="3770199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12/17/2021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982019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1_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Autofit/>
          </a:bodyPr>
          <a:lstStyle>
            <a:lvl1pPr algn="l" defTabSz="914400" rtl="0" eaLnBrk="1" latinLnBrk="0" hangingPunct="1">
              <a:lnSpc>
                <a:spcPct val="100000"/>
              </a:lnSpc>
              <a:spcBef>
                <a:spcPct val="0"/>
              </a:spcBef>
              <a:buNone/>
              <a:defRPr lang="en-US" sz="4800" b="0" kern="1200" cap="none" spc="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bg1">
                    <a:lumMod val="9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12/17/2021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54680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Picture with Caption">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CD7A40E7-331A-409D-8385-D6893D1EA86A}"/>
              </a:ext>
            </a:extLst>
          </p:cNvPr>
          <p:cNvSpPr/>
          <p:nvPr userDrawn="1"/>
        </p:nvSpPr>
        <p:spPr>
          <a:xfrm>
            <a:off x="948394" y="941695"/>
            <a:ext cx="5452526" cy="497461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23">
            <a:extLst>
              <a:ext uri="{FF2B5EF4-FFF2-40B4-BE49-F238E27FC236}">
                <a16:creationId xmlns:a16="http://schemas.microsoft.com/office/drawing/2014/main" id="{75561E95-1FD2-4358-9E4C-3D2E929E4872}"/>
              </a:ext>
            </a:extLst>
          </p:cNvPr>
          <p:cNvSpPr>
            <a:spLocks noGrp="1"/>
          </p:cNvSpPr>
          <p:nvPr>
            <p:ph type="pic" sz="quarter" idx="14"/>
          </p:nvPr>
        </p:nvSpPr>
        <p:spPr>
          <a:xfrm>
            <a:off x="0" y="0"/>
            <a:ext cx="12192000" cy="6858000"/>
          </a:xfrm>
          <a:custGeom>
            <a:avLst/>
            <a:gdLst>
              <a:gd name="connsiteX0" fmla="*/ 948394 w 12192000"/>
              <a:gd name="connsiteY0" fmla="*/ 941695 h 6858000"/>
              <a:gd name="connsiteX1" fmla="*/ 948394 w 12192000"/>
              <a:gd name="connsiteY1" fmla="*/ 5916305 h 6858000"/>
              <a:gd name="connsiteX2" fmla="*/ 6400920 w 12192000"/>
              <a:gd name="connsiteY2" fmla="*/ 5916305 h 6858000"/>
              <a:gd name="connsiteX3" fmla="*/ 6400920 w 12192000"/>
              <a:gd name="connsiteY3" fmla="*/ 941695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948394" y="941695"/>
                </a:moveTo>
                <a:lnTo>
                  <a:pt x="948394" y="5916305"/>
                </a:lnTo>
                <a:lnTo>
                  <a:pt x="6400920" y="5916305"/>
                </a:lnTo>
                <a:lnTo>
                  <a:pt x="6400920" y="941695"/>
                </a:lnTo>
                <a:close/>
                <a:moveTo>
                  <a:pt x="0" y="0"/>
                </a:moveTo>
                <a:lnTo>
                  <a:pt x="12192000" y="0"/>
                </a:lnTo>
                <a:lnTo>
                  <a:pt x="12192000" y="6858000"/>
                </a:lnTo>
                <a:lnTo>
                  <a:pt x="0" y="6858000"/>
                </a:lnTo>
                <a:close/>
              </a:path>
            </a:pathLst>
          </a:custGeom>
          <a:solidFill>
            <a:schemeClr val="accent1">
              <a:lumMod val="60000"/>
              <a:lumOff val="40000"/>
            </a:schemeClr>
          </a:solidFill>
        </p:spPr>
        <p:txBody>
          <a:bodyPr wrap="square">
            <a:noAutofit/>
          </a:bodyPr>
          <a:lstStyle>
            <a:lvl1pPr marL="0" indent="0" algn="ctr">
              <a:buNone/>
              <a:defRPr/>
            </a:lvl1pPr>
          </a:lstStyle>
          <a:p>
            <a:r>
              <a:rPr lang="en-US" noProof="0"/>
              <a:t>Click icon to add picture</a:t>
            </a:r>
            <a:endParaRPr lang="en-US" noProof="0" dirty="0"/>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noProof="0" smtClean="0"/>
              <a:t>12/17/2021</a:t>
            </a:fld>
            <a:endParaRPr lang="en-US" noProof="0"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noProof="0"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noProof="0" smtClean="0"/>
              <a:t>‹#›</a:t>
            </a:fld>
            <a:endParaRPr lang="en-US" noProof="0" dirty="0"/>
          </a:p>
        </p:txBody>
      </p:sp>
      <p:sp>
        <p:nvSpPr>
          <p:cNvPr id="22" name="Content Placeholder 3">
            <a:extLst>
              <a:ext uri="{FF2B5EF4-FFF2-40B4-BE49-F238E27FC236}">
                <a16:creationId xmlns:a16="http://schemas.microsoft.com/office/drawing/2014/main" id="{6E7077FF-6FAE-4A98-862F-3A2F931B9589}"/>
              </a:ext>
            </a:extLst>
          </p:cNvPr>
          <p:cNvSpPr>
            <a:spLocks noGrp="1"/>
          </p:cNvSpPr>
          <p:nvPr>
            <p:ph sz="half" idx="13"/>
          </p:nvPr>
        </p:nvSpPr>
        <p:spPr>
          <a:xfrm>
            <a:off x="1357950" y="2852792"/>
            <a:ext cx="4633415" cy="2572193"/>
          </a:xfrm>
        </p:spPr>
        <p:txBody>
          <a:bodyPr vert="horz" lIns="91440" tIns="45720" rIns="91440" bIns="45720" rtlCol="0">
            <a:normAutofit/>
          </a:bodyPr>
          <a:lstStyle>
            <a:lvl1pPr marL="0" indent="0">
              <a:buNone/>
              <a:defRPr>
                <a:solidFill>
                  <a:schemeClr val="bg1"/>
                </a:solidFill>
              </a:defRPr>
            </a:lvl1pPr>
          </a:lstStyle>
          <a:p>
            <a:pPr lvl="0"/>
            <a:r>
              <a:rPr lang="en-US" noProof="0"/>
              <a:t>Edit Master text styles</a:t>
            </a:r>
          </a:p>
        </p:txBody>
      </p:sp>
      <p:sp>
        <p:nvSpPr>
          <p:cNvPr id="23" name="Rectangle 22">
            <a:extLst>
              <a:ext uri="{FF2B5EF4-FFF2-40B4-BE49-F238E27FC236}">
                <a16:creationId xmlns:a16="http://schemas.microsoft.com/office/drawing/2014/main" id="{351E07B6-8D69-4F8A-9729-400511B37F8B}"/>
              </a:ext>
            </a:extLst>
          </p:cNvPr>
          <p:cNvSpPr/>
          <p:nvPr userDrawn="1"/>
        </p:nvSpPr>
        <p:spPr>
          <a:xfrm>
            <a:off x="1101715" y="1106424"/>
            <a:ext cx="5120640" cy="46451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1357950" y="1352804"/>
            <a:ext cx="4633415" cy="1333641"/>
          </a:xfrm>
        </p:spPr>
        <p:txBody>
          <a:bodyPr anchor="b">
            <a:normAutofit/>
          </a:bodyPr>
          <a:lstStyle>
            <a:lvl1pPr algn="l" defTabSz="914400" rtl="0" eaLnBrk="1" latinLnBrk="0" hangingPunct="1">
              <a:lnSpc>
                <a:spcPct val="100000"/>
              </a:lnSpc>
              <a:spcBef>
                <a:spcPct val="0"/>
              </a:spcBef>
              <a:buNone/>
              <a:defRPr lang="en-US" sz="4800" b="0" kern="1200" cap="none" spc="0" baseline="0" dirty="0">
                <a:solidFill>
                  <a:schemeClr val="bg1"/>
                </a:solidFill>
                <a:effectLst/>
                <a:latin typeface="+mj-lt"/>
                <a:ea typeface="+mn-ea"/>
                <a:cs typeface="+mn-cs"/>
              </a:defRPr>
            </a:lvl1pPr>
          </a:lstStyle>
          <a:p>
            <a:r>
              <a:rPr lang="en-US" noProof="0"/>
              <a:t>Click to edit Master title style</a:t>
            </a:r>
          </a:p>
        </p:txBody>
      </p:sp>
    </p:spTree>
    <p:extLst>
      <p:ext uri="{BB962C8B-B14F-4D97-AF65-F5344CB8AC3E}">
        <p14:creationId xmlns:p14="http://schemas.microsoft.com/office/powerpoint/2010/main" val="2811138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12/17/2021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extLst>
      <p:ext uri="{BB962C8B-B14F-4D97-AF65-F5344CB8AC3E}">
        <p14:creationId xmlns:p14="http://schemas.microsoft.com/office/powerpoint/2010/main" val="2401001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12/17/2021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628558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12/17/2021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870343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12/17/2021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05556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F2F0876-DA34-44C2-B05E-66533803FE6E}"/>
              </a:ext>
            </a:extLst>
          </p:cNvPr>
          <p:cNvSpPr>
            <a:spLocks noGrp="1"/>
          </p:cNvSpPr>
          <p:nvPr>
            <p:ph type="pic" sz="quarter" idx="14"/>
          </p:nvPr>
        </p:nvSpPr>
        <p:spPr>
          <a:xfrm>
            <a:off x="233400" y="246600"/>
            <a:ext cx="11725200" cy="6364800"/>
          </a:xfrm>
        </p:spPr>
        <p:txBody>
          <a:bodyPr anchor="ctr" anchorCtr="0"/>
          <a:lstStyle>
            <a:lvl1pPr marL="0" indent="0" algn="ctr">
              <a:buNone/>
              <a:defRPr/>
            </a:lvl1pPr>
          </a:lstStyle>
          <a:p>
            <a:r>
              <a:rPr lang="en-US"/>
              <a:t>Click icon to add picture</a:t>
            </a:r>
            <a:endParaRPr lang="ru-RU"/>
          </a:p>
        </p:txBody>
      </p:sp>
      <p:sp>
        <p:nvSpPr>
          <p:cNvPr id="10" name="Picture Placeholder 9">
            <a:extLst>
              <a:ext uri="{FF2B5EF4-FFF2-40B4-BE49-F238E27FC236}">
                <a16:creationId xmlns:a16="http://schemas.microsoft.com/office/drawing/2014/main" id="{6E352C7E-BCE1-47CD-872E-2935DD89FC28}"/>
              </a:ext>
            </a:extLst>
          </p:cNvPr>
          <p:cNvSpPr>
            <a:spLocks noGrp="1"/>
          </p:cNvSpPr>
          <p:nvPr>
            <p:ph type="pic" sz="quarter" idx="13"/>
          </p:nvPr>
        </p:nvSpPr>
        <p:spPr>
          <a:xfrm>
            <a:off x="852488" y="2103438"/>
            <a:ext cx="5243512" cy="3748087"/>
          </a:xfrm>
        </p:spPr>
        <p:txBody>
          <a:bodyPr anchor="ctr" anchorCtr="0"/>
          <a:lstStyle>
            <a:lvl1pPr marL="0" indent="0" algn="ctr">
              <a:buNone/>
              <a:defRPr/>
            </a:lvl1pPr>
          </a:lstStyle>
          <a:p>
            <a:r>
              <a:rPr lang="en-US"/>
              <a:t>Click icon to add picture</a:t>
            </a:r>
            <a:endParaRPr lang="ru-RU" dirty="0"/>
          </a:p>
        </p:txBody>
      </p:sp>
      <p:sp>
        <p:nvSpPr>
          <p:cNvPr id="8" name="Title 7"/>
          <p:cNvSpPr>
            <a:spLocks noGrp="1"/>
          </p:cNvSpPr>
          <p:nvPr>
            <p:ph type="title"/>
          </p:nvPr>
        </p:nvSpPr>
        <p:spPr/>
        <p:txBody>
          <a:bodyPr/>
          <a:lstStyle>
            <a:lvl1pPr>
              <a:defRPr>
                <a:solidFill>
                  <a:schemeClr val="bg2">
                    <a:lumMod val="50000"/>
                  </a:schemeClr>
                </a:solidFill>
              </a:defRPr>
            </a:lvl1pPr>
          </a:lstStyle>
          <a:p>
            <a:r>
              <a:rPr lang="en-US"/>
              <a:t>Click to edit Master title style</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12/17/2021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23926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12/17/2021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523591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12/17/2021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758772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12/17/2021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8659519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12/17/2021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696644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12/17/2021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560424787"/>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9" r:id="rId5"/>
    <p:sldLayoutId id="2147483730" r:id="rId6"/>
    <p:sldLayoutId id="2147483736" r:id="rId7"/>
    <p:sldLayoutId id="2147483737" r:id="rId8"/>
    <p:sldLayoutId id="2147483727" r:id="rId9"/>
    <p:sldLayoutId id="2147483741" r:id="rId10"/>
    <p:sldLayoutId id="2147483740" r:id="rId11"/>
    <p:sldLayoutId id="2147483728" r:id="rId12"/>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2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Man in headphones with a laptop">
            <a:extLst>
              <a:ext uri="{FF2B5EF4-FFF2-40B4-BE49-F238E27FC236}">
                <a16:creationId xmlns:a16="http://schemas.microsoft.com/office/drawing/2014/main" id="{ADA04C7C-FE8B-4C2F-BF2E-CBD501A02DFD}"/>
              </a:ext>
            </a:extLst>
          </p:cNvPr>
          <p:cNvPicPr>
            <a:picLocks noChangeAspect="1"/>
          </p:cNvPicPr>
          <p:nvPr/>
        </p:nvPicPr>
        <p:blipFill>
          <a:blip r:embed="rId3">
            <a:duotone>
              <a:prstClr val="black"/>
              <a:schemeClr val="accent1">
                <a:tint val="45000"/>
                <a:satMod val="400000"/>
              </a:schemeClr>
            </a:duotone>
          </a:blip>
          <a:srcRect/>
          <a:stretch/>
        </p:blipFill>
        <p:spPr>
          <a:xfrm>
            <a:off x="11" y="11"/>
            <a:ext cx="12191978" cy="6857988"/>
          </a:xfrm>
          <a:prstGeom prst="rect">
            <a:avLst/>
          </a:prstGeom>
        </p:spPr>
      </p:pic>
      <p:sp>
        <p:nvSpPr>
          <p:cNvPr id="11" name="Rectangle 10">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9525" cap="sq" cmpd="sng" algn="ctr">
            <a:solidFill>
              <a:schemeClr val="tx1">
                <a:lumMod val="75000"/>
                <a:lumOff val="25000"/>
              </a:schemeClr>
            </a:solidFill>
            <a:prstDash val="solid"/>
            <a:miter lim="800000"/>
          </a:ln>
          <a:effectLst>
            <a:softEdge rad="0"/>
          </a:effectLst>
        </p:spPr>
      </p:sp>
      <p:sp>
        <p:nvSpPr>
          <p:cNvPr id="2" name="Title 1">
            <a:extLst>
              <a:ext uri="{FF2B5EF4-FFF2-40B4-BE49-F238E27FC236}">
                <a16:creationId xmlns:a16="http://schemas.microsoft.com/office/drawing/2014/main" id="{01253F3E-E6E8-4DEE-A6F6-D6A88FD391E3}"/>
              </a:ext>
            </a:extLst>
          </p:cNvPr>
          <p:cNvSpPr>
            <a:spLocks noGrp="1"/>
          </p:cNvSpPr>
          <p:nvPr>
            <p:ph type="ctrTitle"/>
          </p:nvPr>
        </p:nvSpPr>
        <p:spPr>
          <a:xfrm>
            <a:off x="1769532" y="2091263"/>
            <a:ext cx="8652938" cy="2461504"/>
          </a:xfrm>
        </p:spPr>
        <p:txBody>
          <a:bodyPr>
            <a:normAutofit/>
          </a:bodyPr>
          <a:lstStyle/>
          <a:p>
            <a:r>
              <a:rPr lang="tr-TR" dirty="0"/>
              <a:t>BLOCKCHAIN TEKNOLOJİSİ</a:t>
            </a:r>
            <a:endParaRPr lang="ru-RU" dirty="0"/>
          </a:p>
        </p:txBody>
      </p:sp>
      <p:sp>
        <p:nvSpPr>
          <p:cNvPr id="3" name="Subtitle 2">
            <a:extLst>
              <a:ext uri="{FF2B5EF4-FFF2-40B4-BE49-F238E27FC236}">
                <a16:creationId xmlns:a16="http://schemas.microsoft.com/office/drawing/2014/main" id="{1C954176-1A2D-47B9-B195-FB21407C0471}"/>
              </a:ext>
            </a:extLst>
          </p:cNvPr>
          <p:cNvSpPr>
            <a:spLocks noGrp="1"/>
          </p:cNvSpPr>
          <p:nvPr>
            <p:ph type="subTitle" idx="1"/>
          </p:nvPr>
        </p:nvSpPr>
        <p:spPr>
          <a:xfrm>
            <a:off x="1769532" y="4623127"/>
            <a:ext cx="8655200" cy="457201"/>
          </a:xfrm>
        </p:spPr>
        <p:txBody>
          <a:bodyPr>
            <a:normAutofit/>
          </a:bodyPr>
          <a:lstStyle/>
          <a:p>
            <a:pPr>
              <a:spcAft>
                <a:spcPts val="600"/>
              </a:spcAft>
            </a:pPr>
            <a:r>
              <a:rPr lang="tr-TR" sz="2400" dirty="0">
                <a:solidFill>
                  <a:schemeClr val="tx2">
                    <a:lumMod val="90000"/>
                  </a:schemeClr>
                </a:solidFill>
              </a:rPr>
              <a:t>BLOCKCHAIN TEMELLERİ</a:t>
            </a:r>
            <a:endParaRPr lang="ru-RU" sz="2400" dirty="0">
              <a:solidFill>
                <a:schemeClr val="tx2">
                  <a:lumMod val="90000"/>
                </a:schemeClr>
              </a:solidFill>
            </a:endParaRPr>
          </a:p>
        </p:txBody>
      </p:sp>
      <p:sp>
        <p:nvSpPr>
          <p:cNvPr id="13" name="Rectangle 12">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9525"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317353540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B5CE3-271D-4812-92B0-76026A9B3A87}"/>
              </a:ext>
            </a:extLst>
          </p:cNvPr>
          <p:cNvSpPr>
            <a:spLocks noGrp="1"/>
          </p:cNvSpPr>
          <p:nvPr>
            <p:ph type="title"/>
          </p:nvPr>
        </p:nvSpPr>
        <p:spPr>
          <a:xfrm>
            <a:off x="1066800" y="642594"/>
            <a:ext cx="10058400" cy="1371600"/>
          </a:xfrm>
        </p:spPr>
        <p:txBody>
          <a:bodyPr>
            <a:normAutofit/>
          </a:bodyPr>
          <a:lstStyle/>
          <a:p>
            <a:r>
              <a:rPr lang="tr-TR" dirty="0"/>
              <a:t>ERC-777</a:t>
            </a:r>
          </a:p>
        </p:txBody>
      </p:sp>
      <p:sp>
        <p:nvSpPr>
          <p:cNvPr id="4" name="Rectangle 3">
            <a:extLst>
              <a:ext uri="{FF2B5EF4-FFF2-40B4-BE49-F238E27FC236}">
                <a16:creationId xmlns:a16="http://schemas.microsoft.com/office/drawing/2014/main" id="{9A7DDC2F-8C3E-4260-9289-404473739090}"/>
              </a:ext>
            </a:extLst>
          </p:cNvPr>
          <p:cNvSpPr/>
          <p:nvPr/>
        </p:nvSpPr>
        <p:spPr>
          <a:xfrm>
            <a:off x="675819" y="2093518"/>
            <a:ext cx="11053823" cy="3170099"/>
          </a:xfrm>
          <a:prstGeom prst="rect">
            <a:avLst/>
          </a:prstGeom>
        </p:spPr>
        <p:txBody>
          <a:bodyPr wrap="square">
            <a:spAutoFit/>
          </a:bodyPr>
          <a:lstStyle/>
          <a:p>
            <a:r>
              <a:rPr lang="tr-TR" sz="2000" dirty="0"/>
              <a:t>ERC-223'e benzer şekilde, bu sürüm ERC-20'deki bir gelişmedir.</a:t>
            </a:r>
          </a:p>
          <a:p>
            <a:endParaRPr lang="tr-TR" sz="2000" dirty="0"/>
          </a:p>
          <a:p>
            <a:r>
              <a:rPr lang="tr-TR" sz="2000" dirty="0"/>
              <a:t>Özellikleri:</a:t>
            </a:r>
          </a:p>
          <a:p>
            <a:pPr marL="342900" indent="-342900">
              <a:buFont typeface="Arial" panose="020B0604020202020204" pitchFamily="34" charset="0"/>
              <a:buChar char="•"/>
            </a:pPr>
            <a:r>
              <a:rPr lang="tr-TR" sz="2000" dirty="0" err="1"/>
              <a:t>Token</a:t>
            </a:r>
            <a:r>
              <a:rPr lang="tr-TR" sz="2000" dirty="0"/>
              <a:t> kaybı hatasına çözüm</a:t>
            </a:r>
          </a:p>
          <a:p>
            <a:pPr marL="342900" indent="-342900">
              <a:buFont typeface="Arial" panose="020B0604020202020204" pitchFamily="34" charset="0"/>
              <a:buChar char="•"/>
            </a:pPr>
            <a:r>
              <a:rPr lang="tr-TR" sz="2000" dirty="0"/>
              <a:t>Ağ trafik sorunlarının azaltılması ve </a:t>
            </a:r>
            <a:r>
              <a:rPr lang="tr-TR" sz="2000" dirty="0" err="1"/>
              <a:t>Ethereum</a:t>
            </a:r>
            <a:r>
              <a:rPr lang="tr-TR" sz="2000" dirty="0"/>
              <a:t> </a:t>
            </a:r>
            <a:r>
              <a:rPr lang="tr-TR" sz="2000" dirty="0" err="1"/>
              <a:t>blokzincirinde</a:t>
            </a:r>
            <a:r>
              <a:rPr lang="tr-TR" sz="2000" dirty="0"/>
              <a:t> ticaret</a:t>
            </a:r>
          </a:p>
          <a:p>
            <a:pPr marL="342900" indent="-342900">
              <a:buFont typeface="Arial" panose="020B0604020202020204" pitchFamily="34" charset="0"/>
              <a:buChar char="•"/>
            </a:pPr>
            <a:r>
              <a:rPr lang="tr-TR" sz="2000" dirty="0"/>
              <a:t>Ticaret farklı nokta sürtünmesinin azaltılması</a:t>
            </a:r>
          </a:p>
          <a:p>
            <a:pPr marL="342900" indent="-342900">
              <a:buFont typeface="Arial" panose="020B0604020202020204" pitchFamily="34" charset="0"/>
              <a:buChar char="•"/>
            </a:pPr>
            <a:r>
              <a:rPr lang="tr-TR" sz="2000" dirty="0"/>
              <a:t>Akıllı sözleşme işlevini kullanarak işlem verilerini gönderme ve özelleştirilmiş kapasiteye sahip </a:t>
            </a:r>
            <a:r>
              <a:rPr lang="tr-TR" sz="2000" dirty="0" err="1"/>
              <a:t>token</a:t>
            </a:r>
            <a:r>
              <a:rPr lang="tr-TR" sz="2000" dirty="0"/>
              <a:t> oluşturma desteği</a:t>
            </a:r>
          </a:p>
          <a:p>
            <a:pPr marL="342900" indent="-342900">
              <a:buFont typeface="Arial" panose="020B0604020202020204" pitchFamily="34" charset="0"/>
              <a:buChar char="•"/>
            </a:pPr>
            <a:endParaRPr lang="tr-TR" sz="2000" dirty="0"/>
          </a:p>
          <a:p>
            <a:r>
              <a:rPr lang="tr-TR" sz="2000" dirty="0"/>
              <a:t>Oldukça havalı görünüyor, ancak şu anda ERC-777'ye dayanan gerçek bir program yok.</a:t>
            </a:r>
          </a:p>
        </p:txBody>
      </p:sp>
    </p:spTree>
    <p:extLst>
      <p:ext uri="{BB962C8B-B14F-4D97-AF65-F5344CB8AC3E}">
        <p14:creationId xmlns:p14="http://schemas.microsoft.com/office/powerpoint/2010/main" val="3889921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0F840-5363-45E5-A664-7973CE3488AD}"/>
              </a:ext>
            </a:extLst>
          </p:cNvPr>
          <p:cNvSpPr>
            <a:spLocks noGrp="1"/>
          </p:cNvSpPr>
          <p:nvPr>
            <p:ph type="title"/>
          </p:nvPr>
        </p:nvSpPr>
        <p:spPr/>
        <p:txBody>
          <a:bodyPr>
            <a:normAutofit/>
          </a:bodyPr>
          <a:lstStyle/>
          <a:p>
            <a:r>
              <a:rPr lang="tr-TR" dirty="0"/>
              <a:t>ERC-1155</a:t>
            </a:r>
          </a:p>
        </p:txBody>
      </p:sp>
      <p:sp>
        <p:nvSpPr>
          <p:cNvPr id="4" name="Rectangle 3">
            <a:extLst>
              <a:ext uri="{FF2B5EF4-FFF2-40B4-BE49-F238E27FC236}">
                <a16:creationId xmlns:a16="http://schemas.microsoft.com/office/drawing/2014/main" id="{F5F701F9-2660-4637-B1AA-230238DC4213}"/>
              </a:ext>
            </a:extLst>
          </p:cNvPr>
          <p:cNvSpPr/>
          <p:nvPr/>
        </p:nvSpPr>
        <p:spPr>
          <a:xfrm>
            <a:off x="652041" y="1825410"/>
            <a:ext cx="10473159" cy="2862322"/>
          </a:xfrm>
          <a:prstGeom prst="rect">
            <a:avLst/>
          </a:prstGeom>
        </p:spPr>
        <p:txBody>
          <a:bodyPr wrap="square">
            <a:spAutoFit/>
          </a:bodyPr>
          <a:lstStyle/>
          <a:p>
            <a:r>
              <a:rPr lang="tr-TR" sz="2000" dirty="0"/>
              <a:t>Bu protokol ise oyun oynamak için oluşturuldu. Günün birinde, ekipman, altın paralar, gıda, hammadde içeren bir World of </a:t>
            </a:r>
            <a:r>
              <a:rPr lang="tr-TR" sz="2000" dirty="0" err="1"/>
              <a:t>Warcraft</a:t>
            </a:r>
            <a:r>
              <a:rPr lang="tr-TR" sz="2000" dirty="0"/>
              <a:t> zinciri olduğunu varsayalım… Yüz binlerce kullanıcı, yüz binlerce katılımcı ve yüz binlerce </a:t>
            </a:r>
            <a:r>
              <a:rPr lang="tr-TR" sz="2000" dirty="0" err="1"/>
              <a:t>token</a:t>
            </a:r>
            <a:r>
              <a:rPr lang="tr-TR" sz="2000" dirty="0"/>
              <a:t> sözleşmesine yol açabilecek zincirdeki değer yaratabilecek oyun içi şeyler. </a:t>
            </a:r>
            <a:r>
              <a:rPr lang="tr-TR" sz="2000" dirty="0" err="1"/>
              <a:t>Gas</a:t>
            </a:r>
            <a:r>
              <a:rPr lang="tr-TR" sz="2000" dirty="0"/>
              <a:t> maliyeti, yönetim vb. </a:t>
            </a:r>
            <a:r>
              <a:rPr lang="tr-TR" sz="2000" dirty="0" err="1"/>
              <a:t>ethereum</a:t>
            </a:r>
            <a:r>
              <a:rPr lang="tr-TR" sz="2000" dirty="0"/>
              <a:t> platform içi sorunlar bir süre sonra dayanılmaz olabilir. İşte ERC-1155, kullanıcılara bu aşamada bir paket fırsatı sunmak için tasarlanmıştır.</a:t>
            </a:r>
          </a:p>
          <a:p>
            <a:endParaRPr lang="tr-TR" sz="2000" dirty="0"/>
          </a:p>
          <a:p>
            <a:r>
              <a:rPr lang="tr-TR" sz="2000" dirty="0"/>
              <a:t>Örneğin, destekleyen bir oyun platformunda oyun içi alışveriş yapıyorsanız, ERC-20 veya ERC-721 ile bir şey satın almak yerine, öğeleri ERC-1155 “alışveriş sepetinize” koyabilirsiniz ve işlem tek bir kasada tamamlanır. Yine, bu oldukça yeni bir standarttır ve uygulaması zaman içinde test edilecektir.</a:t>
            </a:r>
          </a:p>
        </p:txBody>
      </p:sp>
    </p:spTree>
    <p:extLst>
      <p:ext uri="{BB962C8B-B14F-4D97-AF65-F5344CB8AC3E}">
        <p14:creationId xmlns:p14="http://schemas.microsoft.com/office/powerpoint/2010/main" val="3668745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48014-E765-49EB-84F0-9DBE60CEEF9D}"/>
              </a:ext>
            </a:extLst>
          </p:cNvPr>
          <p:cNvSpPr>
            <a:spLocks noGrp="1"/>
          </p:cNvSpPr>
          <p:nvPr>
            <p:ph type="title"/>
          </p:nvPr>
        </p:nvSpPr>
        <p:spPr>
          <a:xfrm>
            <a:off x="642257" y="325353"/>
            <a:ext cx="10058400" cy="1371600"/>
          </a:xfrm>
        </p:spPr>
        <p:txBody>
          <a:bodyPr/>
          <a:lstStyle/>
          <a:p>
            <a:r>
              <a:rPr lang="tr-TR" dirty="0"/>
              <a:t>NFT</a:t>
            </a:r>
          </a:p>
        </p:txBody>
      </p:sp>
      <p:pic>
        <p:nvPicPr>
          <p:cNvPr id="6146" name="Picture 2" descr="https://beepeer.co/content/images/2021/06/Everydays-The-First-5000-Days.png">
            <a:extLst>
              <a:ext uri="{FF2B5EF4-FFF2-40B4-BE49-F238E27FC236}">
                <a16:creationId xmlns:a16="http://schemas.microsoft.com/office/drawing/2014/main" id="{A82B1E1B-1A07-41BC-AA1D-FFC29786E6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257" y="1463350"/>
            <a:ext cx="3043335" cy="304333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F5C52770-87BE-4EB1-B975-6A1FB12EB8B5}"/>
              </a:ext>
            </a:extLst>
          </p:cNvPr>
          <p:cNvSpPr/>
          <p:nvPr/>
        </p:nvSpPr>
        <p:spPr>
          <a:xfrm>
            <a:off x="512398" y="4587942"/>
            <a:ext cx="4486485" cy="369332"/>
          </a:xfrm>
          <a:prstGeom prst="rect">
            <a:avLst/>
          </a:prstGeom>
        </p:spPr>
        <p:txBody>
          <a:bodyPr wrap="none">
            <a:spAutoFit/>
          </a:bodyPr>
          <a:lstStyle/>
          <a:p>
            <a:r>
              <a:rPr lang="en-US" b="1" dirty="0" err="1">
                <a:solidFill>
                  <a:srgbClr val="141C3A"/>
                </a:solidFill>
                <a:latin typeface="var(--font-family-one)"/>
              </a:rPr>
              <a:t>Everydays</a:t>
            </a:r>
            <a:r>
              <a:rPr lang="en-US" b="1" dirty="0">
                <a:solidFill>
                  <a:srgbClr val="141C3A"/>
                </a:solidFill>
                <a:latin typeface="var(--font-family-one)"/>
              </a:rPr>
              <a:t> - The First 500 Days ~ 69.300.000 $</a:t>
            </a:r>
            <a:endParaRPr lang="en-US" b="1" i="0" dirty="0">
              <a:solidFill>
                <a:srgbClr val="141C3A"/>
              </a:solidFill>
              <a:effectLst/>
              <a:latin typeface="var(--font-family-one)"/>
            </a:endParaRPr>
          </a:p>
        </p:txBody>
      </p:sp>
      <p:pic>
        <p:nvPicPr>
          <p:cNvPr id="6148" name="Picture 4" descr="https://beepeer.co/content/images/2021/06/resim_2021-06-08_180953.png">
            <a:extLst>
              <a:ext uri="{FF2B5EF4-FFF2-40B4-BE49-F238E27FC236}">
                <a16:creationId xmlns:a16="http://schemas.microsoft.com/office/drawing/2014/main" id="{A137028D-EB87-4B6F-8659-82A4181B68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32648" y="401035"/>
            <a:ext cx="4788056" cy="321263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CEA07BB-C4C4-4175-AB65-6F54741E0F73}"/>
              </a:ext>
            </a:extLst>
          </p:cNvPr>
          <p:cNvSpPr/>
          <p:nvPr/>
        </p:nvSpPr>
        <p:spPr>
          <a:xfrm>
            <a:off x="4502874" y="3151028"/>
            <a:ext cx="2701060" cy="369332"/>
          </a:xfrm>
          <a:prstGeom prst="rect">
            <a:avLst/>
          </a:prstGeom>
        </p:spPr>
        <p:txBody>
          <a:bodyPr wrap="none">
            <a:spAutoFit/>
          </a:bodyPr>
          <a:lstStyle/>
          <a:p>
            <a:r>
              <a:rPr lang="tr-TR" b="1" dirty="0" err="1">
                <a:solidFill>
                  <a:srgbClr val="141C3A"/>
                </a:solidFill>
                <a:latin typeface="var(--font-family-one)"/>
              </a:rPr>
              <a:t>Hashmasks</a:t>
            </a:r>
            <a:r>
              <a:rPr lang="tr-TR" b="1" dirty="0">
                <a:solidFill>
                  <a:srgbClr val="141C3A"/>
                </a:solidFill>
                <a:latin typeface="var(--font-family-one)"/>
              </a:rPr>
              <a:t> ~ 17.000.000 $</a:t>
            </a:r>
            <a:endParaRPr lang="tr-TR" b="1" i="0" dirty="0">
              <a:solidFill>
                <a:srgbClr val="141C3A"/>
              </a:solidFill>
              <a:effectLst/>
              <a:latin typeface="var(--font-family-one)"/>
            </a:endParaRPr>
          </a:p>
        </p:txBody>
      </p:sp>
      <p:pic>
        <p:nvPicPr>
          <p:cNvPr id="6150" name="Picture 6" descr="https://beepeer.co/content/images/2021/06/EvSmtLZVEAEerqK.jpg">
            <a:extLst>
              <a:ext uri="{FF2B5EF4-FFF2-40B4-BE49-F238E27FC236}">
                <a16:creationId xmlns:a16="http://schemas.microsoft.com/office/drawing/2014/main" id="{F9B53103-1FA6-4282-9301-5D0E3500AF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8883" y="3832560"/>
            <a:ext cx="3338027" cy="188009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730848F-EAB4-495B-AB77-886DEC1D946F}"/>
              </a:ext>
            </a:extLst>
          </p:cNvPr>
          <p:cNvSpPr/>
          <p:nvPr/>
        </p:nvSpPr>
        <p:spPr>
          <a:xfrm>
            <a:off x="4363258" y="5712655"/>
            <a:ext cx="4609275" cy="369332"/>
          </a:xfrm>
          <a:prstGeom prst="rect">
            <a:avLst/>
          </a:prstGeom>
        </p:spPr>
        <p:txBody>
          <a:bodyPr wrap="none">
            <a:spAutoFit/>
          </a:bodyPr>
          <a:lstStyle/>
          <a:p>
            <a:r>
              <a:rPr lang="tr-TR" b="1" dirty="0" err="1">
                <a:solidFill>
                  <a:srgbClr val="141C3A"/>
                </a:solidFill>
                <a:latin typeface="var(--font-family-one)"/>
              </a:rPr>
              <a:t>Grimes</a:t>
            </a:r>
            <a:r>
              <a:rPr lang="tr-TR" b="1" dirty="0">
                <a:solidFill>
                  <a:srgbClr val="141C3A"/>
                </a:solidFill>
                <a:latin typeface="var(--font-family-one)"/>
              </a:rPr>
              <a:t> Dijital Sanat Koleksiyonu ~ 6.000.000 $</a:t>
            </a:r>
            <a:endParaRPr lang="tr-TR" b="1" i="0" dirty="0">
              <a:solidFill>
                <a:srgbClr val="141C3A"/>
              </a:solidFill>
              <a:effectLst/>
              <a:latin typeface="var(--font-family-one)"/>
            </a:endParaRPr>
          </a:p>
        </p:txBody>
      </p:sp>
      <p:pic>
        <p:nvPicPr>
          <p:cNvPr id="6152" name="Picture 8" descr="https://beepeer.co/content/images/2021/06/punks.png">
            <a:extLst>
              <a:ext uri="{FF2B5EF4-FFF2-40B4-BE49-F238E27FC236}">
                <a16:creationId xmlns:a16="http://schemas.microsoft.com/office/drawing/2014/main" id="{07F51856-CB70-4FD8-8CBD-E2EDB785DB1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19288" y="418140"/>
            <a:ext cx="2630455" cy="263045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7C524A3-C683-41D9-A419-17872F4D7D04}"/>
              </a:ext>
            </a:extLst>
          </p:cNvPr>
          <p:cNvSpPr/>
          <p:nvPr/>
        </p:nvSpPr>
        <p:spPr>
          <a:xfrm>
            <a:off x="8620704" y="3048595"/>
            <a:ext cx="3268331" cy="369332"/>
          </a:xfrm>
          <a:prstGeom prst="rect">
            <a:avLst/>
          </a:prstGeom>
        </p:spPr>
        <p:txBody>
          <a:bodyPr wrap="none">
            <a:spAutoFit/>
          </a:bodyPr>
          <a:lstStyle/>
          <a:p>
            <a:r>
              <a:rPr lang="tr-TR" b="1" dirty="0" err="1">
                <a:solidFill>
                  <a:srgbClr val="141C3A"/>
                </a:solidFill>
                <a:latin typeface="var(--font-family-one)"/>
              </a:rPr>
              <a:t>CryptoPunk</a:t>
            </a:r>
            <a:r>
              <a:rPr lang="tr-TR" b="1" dirty="0">
                <a:solidFill>
                  <a:srgbClr val="141C3A"/>
                </a:solidFill>
                <a:latin typeface="var(--font-family-one)"/>
              </a:rPr>
              <a:t> #3100 ~ 7,584,485 $</a:t>
            </a:r>
            <a:endParaRPr lang="tr-TR" b="1" i="0" dirty="0">
              <a:solidFill>
                <a:srgbClr val="141C3A"/>
              </a:solidFill>
              <a:effectLst/>
              <a:latin typeface="var(--font-family-one)"/>
            </a:endParaRPr>
          </a:p>
        </p:txBody>
      </p:sp>
      <p:pic>
        <p:nvPicPr>
          <p:cNvPr id="6154" name="Picture 10" descr="https://beepeer.co/content/images/2021/06/EwKNWFRXIAA94V4.png">
            <a:extLst>
              <a:ext uri="{FF2B5EF4-FFF2-40B4-BE49-F238E27FC236}">
                <a16:creationId xmlns:a16="http://schemas.microsoft.com/office/drawing/2014/main" id="{8F81390C-2433-4EEE-A02A-E19E564AF73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956610" y="3560406"/>
            <a:ext cx="2555810" cy="255581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2D849B1-ECD0-4E78-9097-28B0E7BAF446}"/>
              </a:ext>
            </a:extLst>
          </p:cNvPr>
          <p:cNvSpPr/>
          <p:nvPr/>
        </p:nvSpPr>
        <p:spPr>
          <a:xfrm>
            <a:off x="8620704" y="6087633"/>
            <a:ext cx="3178698" cy="646331"/>
          </a:xfrm>
          <a:prstGeom prst="rect">
            <a:avLst/>
          </a:prstGeom>
        </p:spPr>
        <p:txBody>
          <a:bodyPr wrap="square">
            <a:spAutoFit/>
          </a:bodyPr>
          <a:lstStyle/>
          <a:p>
            <a:r>
              <a:rPr lang="tr-TR" b="1" dirty="0" err="1">
                <a:solidFill>
                  <a:srgbClr val="141C3A"/>
                </a:solidFill>
                <a:latin typeface="var(--font-family-one)"/>
              </a:rPr>
              <a:t>CyrptoPunk</a:t>
            </a:r>
            <a:r>
              <a:rPr lang="tr-TR" b="1" dirty="0">
                <a:solidFill>
                  <a:srgbClr val="141C3A"/>
                </a:solidFill>
                <a:latin typeface="var(--font-family-one)"/>
              </a:rPr>
              <a:t> #7804 ~ 7.566.173 $</a:t>
            </a:r>
            <a:endParaRPr lang="tr-TR" b="1" i="0" dirty="0">
              <a:solidFill>
                <a:srgbClr val="141C3A"/>
              </a:solidFill>
              <a:effectLst/>
              <a:latin typeface="var(--font-family-one)"/>
            </a:endParaRPr>
          </a:p>
        </p:txBody>
      </p:sp>
    </p:spTree>
    <p:extLst>
      <p:ext uri="{BB962C8B-B14F-4D97-AF65-F5344CB8AC3E}">
        <p14:creationId xmlns:p14="http://schemas.microsoft.com/office/powerpoint/2010/main" val="36942262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4490C-9C04-4901-85BE-ABBAD1E3F700}"/>
              </a:ext>
            </a:extLst>
          </p:cNvPr>
          <p:cNvSpPr>
            <a:spLocks noGrp="1"/>
          </p:cNvSpPr>
          <p:nvPr>
            <p:ph type="title"/>
          </p:nvPr>
        </p:nvSpPr>
        <p:spPr>
          <a:xfrm>
            <a:off x="534956" y="241378"/>
            <a:ext cx="10058400" cy="1371600"/>
          </a:xfrm>
        </p:spPr>
        <p:txBody>
          <a:bodyPr/>
          <a:lstStyle/>
          <a:p>
            <a:r>
              <a:rPr lang="tr-TR" dirty="0"/>
              <a:t>NFT</a:t>
            </a:r>
          </a:p>
        </p:txBody>
      </p:sp>
      <p:pic>
        <p:nvPicPr>
          <p:cNvPr id="7170" name="Picture 2" descr="https://beepeer.co/content/images/2021/06/resim_2021-06-08_170613.png">
            <a:extLst>
              <a:ext uri="{FF2B5EF4-FFF2-40B4-BE49-F238E27FC236}">
                <a16:creationId xmlns:a16="http://schemas.microsoft.com/office/drawing/2014/main" id="{B9550DBA-5538-4696-8FD9-6363A3A99C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893" y="1292801"/>
            <a:ext cx="3306956" cy="326986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1C980049-DE66-4482-B6F2-8C180CD12579}"/>
              </a:ext>
            </a:extLst>
          </p:cNvPr>
          <p:cNvSpPr/>
          <p:nvPr/>
        </p:nvSpPr>
        <p:spPr>
          <a:xfrm>
            <a:off x="899806" y="4562668"/>
            <a:ext cx="2554674" cy="369332"/>
          </a:xfrm>
          <a:prstGeom prst="rect">
            <a:avLst/>
          </a:prstGeom>
        </p:spPr>
        <p:txBody>
          <a:bodyPr wrap="none">
            <a:spAutoFit/>
          </a:bodyPr>
          <a:lstStyle/>
          <a:p>
            <a:r>
              <a:rPr lang="tr-TR" b="1" dirty="0" err="1">
                <a:solidFill>
                  <a:srgbClr val="141C3A"/>
                </a:solidFill>
                <a:latin typeface="var(--font-family-one)"/>
              </a:rPr>
              <a:t>Crossroads</a:t>
            </a:r>
            <a:r>
              <a:rPr lang="tr-TR" b="1" dirty="0">
                <a:solidFill>
                  <a:srgbClr val="141C3A"/>
                </a:solidFill>
                <a:latin typeface="var(--font-family-one)"/>
              </a:rPr>
              <a:t> ~ 6.600.000 $</a:t>
            </a:r>
            <a:endParaRPr lang="tr-TR" b="1" i="0" dirty="0">
              <a:solidFill>
                <a:srgbClr val="141C3A"/>
              </a:solidFill>
              <a:effectLst/>
              <a:latin typeface="var(--font-family-one)"/>
            </a:endParaRPr>
          </a:p>
        </p:txBody>
      </p:sp>
      <p:pic>
        <p:nvPicPr>
          <p:cNvPr id="4" name="Picture 3">
            <a:extLst>
              <a:ext uri="{FF2B5EF4-FFF2-40B4-BE49-F238E27FC236}">
                <a16:creationId xmlns:a16="http://schemas.microsoft.com/office/drawing/2014/main" id="{1F54CA63-EAB2-4FFF-AEB3-32D1DC91581F}"/>
              </a:ext>
            </a:extLst>
          </p:cNvPr>
          <p:cNvPicPr>
            <a:picLocks noChangeAspect="1"/>
          </p:cNvPicPr>
          <p:nvPr/>
        </p:nvPicPr>
        <p:blipFill>
          <a:blip r:embed="rId3"/>
          <a:stretch>
            <a:fillRect/>
          </a:stretch>
        </p:blipFill>
        <p:spPr>
          <a:xfrm>
            <a:off x="3603480" y="338940"/>
            <a:ext cx="4641673" cy="1907721"/>
          </a:xfrm>
          <a:prstGeom prst="rect">
            <a:avLst/>
          </a:prstGeom>
        </p:spPr>
      </p:pic>
      <p:sp>
        <p:nvSpPr>
          <p:cNvPr id="5" name="Rectangle 4">
            <a:extLst>
              <a:ext uri="{FF2B5EF4-FFF2-40B4-BE49-F238E27FC236}">
                <a16:creationId xmlns:a16="http://schemas.microsoft.com/office/drawing/2014/main" id="{C8ACE745-D72B-46C9-A365-571F922113C8}"/>
              </a:ext>
            </a:extLst>
          </p:cNvPr>
          <p:cNvSpPr/>
          <p:nvPr/>
        </p:nvSpPr>
        <p:spPr>
          <a:xfrm>
            <a:off x="4271716" y="2246661"/>
            <a:ext cx="3305200" cy="369332"/>
          </a:xfrm>
          <a:prstGeom prst="rect">
            <a:avLst/>
          </a:prstGeom>
        </p:spPr>
        <p:txBody>
          <a:bodyPr wrap="none">
            <a:spAutoFit/>
          </a:bodyPr>
          <a:lstStyle/>
          <a:p>
            <a:r>
              <a:rPr lang="tr-TR" b="1" dirty="0">
                <a:solidFill>
                  <a:srgbClr val="141C3A"/>
                </a:solidFill>
                <a:latin typeface="var(--font-family-one)"/>
              </a:rPr>
              <a:t>First </a:t>
            </a:r>
            <a:r>
              <a:rPr lang="tr-TR" b="1" dirty="0" err="1">
                <a:solidFill>
                  <a:srgbClr val="141C3A"/>
                </a:solidFill>
                <a:latin typeface="var(--font-family-one)"/>
              </a:rPr>
              <a:t>Twitter</a:t>
            </a:r>
            <a:r>
              <a:rPr lang="tr-TR" b="1" dirty="0">
                <a:solidFill>
                  <a:srgbClr val="141C3A"/>
                </a:solidFill>
                <a:latin typeface="var(--font-family-one)"/>
              </a:rPr>
              <a:t> </a:t>
            </a:r>
            <a:r>
              <a:rPr lang="tr-TR" b="1" dirty="0" err="1">
                <a:solidFill>
                  <a:srgbClr val="141C3A"/>
                </a:solidFill>
                <a:latin typeface="var(--font-family-one)"/>
              </a:rPr>
              <a:t>Tweet</a:t>
            </a:r>
            <a:r>
              <a:rPr lang="tr-TR" b="1" dirty="0">
                <a:solidFill>
                  <a:srgbClr val="141C3A"/>
                </a:solidFill>
                <a:latin typeface="var(--font-family-one)"/>
              </a:rPr>
              <a:t> ~ 2.900.000 $</a:t>
            </a:r>
            <a:endParaRPr lang="tr-TR" b="1" i="0" dirty="0">
              <a:solidFill>
                <a:srgbClr val="141C3A"/>
              </a:solidFill>
              <a:effectLst/>
              <a:latin typeface="var(--font-family-one)"/>
            </a:endParaRPr>
          </a:p>
        </p:txBody>
      </p:sp>
      <p:pic>
        <p:nvPicPr>
          <p:cNvPr id="7172" name="Picture 4" descr="https://beepeer.co/content/images/2021/06/11nft-auction-cryptopunks2-mobileMasterAt3x.jpg">
            <a:extLst>
              <a:ext uri="{FF2B5EF4-FFF2-40B4-BE49-F238E27FC236}">
                <a16:creationId xmlns:a16="http://schemas.microsoft.com/office/drawing/2014/main" id="{BF68240F-0A70-4128-AA07-4C3FA412B9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5688" y="2880344"/>
            <a:ext cx="2968839" cy="296883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A5704DB3-D723-441B-BFD1-C56B80A5014D}"/>
              </a:ext>
            </a:extLst>
          </p:cNvPr>
          <p:cNvSpPr/>
          <p:nvPr/>
        </p:nvSpPr>
        <p:spPr>
          <a:xfrm>
            <a:off x="4177889" y="5928868"/>
            <a:ext cx="3324436" cy="369332"/>
          </a:xfrm>
          <a:prstGeom prst="rect">
            <a:avLst/>
          </a:prstGeom>
        </p:spPr>
        <p:txBody>
          <a:bodyPr wrap="none">
            <a:spAutoFit/>
          </a:bodyPr>
          <a:lstStyle/>
          <a:p>
            <a:r>
              <a:rPr lang="tr-TR" b="1" dirty="0" err="1">
                <a:solidFill>
                  <a:srgbClr val="141C3A"/>
                </a:solidFill>
                <a:latin typeface="var(--font-family-one)"/>
              </a:rPr>
              <a:t>CryptoPunk</a:t>
            </a:r>
            <a:r>
              <a:rPr lang="tr-TR" b="1" dirty="0">
                <a:solidFill>
                  <a:srgbClr val="141C3A"/>
                </a:solidFill>
                <a:latin typeface="var(--font-family-one)"/>
              </a:rPr>
              <a:t>  #6965 ~ 1.545.929 $</a:t>
            </a:r>
            <a:endParaRPr lang="tr-TR" b="1" i="0" dirty="0">
              <a:solidFill>
                <a:srgbClr val="141C3A"/>
              </a:solidFill>
              <a:effectLst/>
              <a:latin typeface="var(--font-family-one)"/>
            </a:endParaRPr>
          </a:p>
        </p:txBody>
      </p:sp>
      <p:pic>
        <p:nvPicPr>
          <p:cNvPr id="7174" name="Picture 6" descr="https://beepeer.co/content/images/2021/06/https___bucketeer-e05bbc84-baa3-437e-9518-adb32be77984.s3.amazonaws.com_public_images_a5dda1de-453e-4301-8598-b9580fb4c0a4_909x645.png">
            <a:extLst>
              <a:ext uri="{FF2B5EF4-FFF2-40B4-BE49-F238E27FC236}">
                <a16:creationId xmlns:a16="http://schemas.microsoft.com/office/drawing/2014/main" id="{6EE93C78-A0C1-4067-AD34-915A009FD4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25448" y="804104"/>
            <a:ext cx="4065998" cy="288511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0BC4A033-9C39-4F84-99D5-76B66D7EF09B}"/>
              </a:ext>
            </a:extLst>
          </p:cNvPr>
          <p:cNvSpPr/>
          <p:nvPr/>
        </p:nvSpPr>
        <p:spPr>
          <a:xfrm>
            <a:off x="7648261" y="3718432"/>
            <a:ext cx="4143185" cy="369332"/>
          </a:xfrm>
          <a:prstGeom prst="rect">
            <a:avLst/>
          </a:prstGeom>
        </p:spPr>
        <p:txBody>
          <a:bodyPr wrap="none">
            <a:spAutoFit/>
          </a:bodyPr>
          <a:lstStyle/>
          <a:p>
            <a:r>
              <a:rPr lang="tr-TR" b="1" dirty="0" err="1">
                <a:solidFill>
                  <a:srgbClr val="141C3A"/>
                </a:solidFill>
                <a:latin typeface="var(--font-family-one)"/>
              </a:rPr>
              <a:t>Axie</a:t>
            </a:r>
            <a:r>
              <a:rPr lang="tr-TR" b="1" dirty="0">
                <a:solidFill>
                  <a:srgbClr val="141C3A"/>
                </a:solidFill>
                <a:latin typeface="var(--font-family-one)"/>
              </a:rPr>
              <a:t> </a:t>
            </a:r>
            <a:r>
              <a:rPr lang="tr-TR" b="1" dirty="0" err="1">
                <a:solidFill>
                  <a:srgbClr val="141C3A"/>
                </a:solidFill>
                <a:latin typeface="var(--font-family-one)"/>
              </a:rPr>
              <a:t>Infinity</a:t>
            </a:r>
            <a:r>
              <a:rPr lang="tr-TR" b="1" dirty="0">
                <a:solidFill>
                  <a:srgbClr val="141C3A"/>
                </a:solidFill>
                <a:latin typeface="var(--font-family-one)"/>
              </a:rPr>
              <a:t>, </a:t>
            </a:r>
            <a:r>
              <a:rPr lang="tr-TR" b="1" dirty="0" err="1">
                <a:solidFill>
                  <a:srgbClr val="141C3A"/>
                </a:solidFill>
                <a:latin typeface="var(--font-family-one)"/>
              </a:rPr>
              <a:t>Genesis</a:t>
            </a:r>
            <a:r>
              <a:rPr lang="tr-TR" b="1" dirty="0">
                <a:solidFill>
                  <a:srgbClr val="141C3A"/>
                </a:solidFill>
                <a:latin typeface="var(--font-family-one)"/>
              </a:rPr>
              <a:t> </a:t>
            </a:r>
            <a:r>
              <a:rPr lang="tr-TR" b="1" dirty="0" err="1">
                <a:solidFill>
                  <a:srgbClr val="141C3A"/>
                </a:solidFill>
                <a:latin typeface="var(--font-family-one)"/>
              </a:rPr>
              <a:t>Estate</a:t>
            </a:r>
            <a:r>
              <a:rPr lang="tr-TR" b="1" dirty="0">
                <a:solidFill>
                  <a:srgbClr val="141C3A"/>
                </a:solidFill>
                <a:latin typeface="var(--font-family-one)"/>
              </a:rPr>
              <a:t> ~ 1.500.000 $</a:t>
            </a:r>
            <a:endParaRPr lang="tr-TR" b="1" i="0" dirty="0">
              <a:solidFill>
                <a:srgbClr val="141C3A"/>
              </a:solidFill>
              <a:effectLst/>
              <a:latin typeface="var(--font-family-one)"/>
            </a:endParaRPr>
          </a:p>
        </p:txBody>
      </p:sp>
      <p:pic>
        <p:nvPicPr>
          <p:cNvPr id="8" name="Picture 7">
            <a:extLst>
              <a:ext uri="{FF2B5EF4-FFF2-40B4-BE49-F238E27FC236}">
                <a16:creationId xmlns:a16="http://schemas.microsoft.com/office/drawing/2014/main" id="{C9F3B99F-63C6-4434-8C9F-CBC1986101AE}"/>
              </a:ext>
            </a:extLst>
          </p:cNvPr>
          <p:cNvPicPr>
            <a:picLocks noChangeAspect="1"/>
          </p:cNvPicPr>
          <p:nvPr/>
        </p:nvPicPr>
        <p:blipFill>
          <a:blip r:embed="rId6"/>
          <a:stretch>
            <a:fillRect/>
          </a:stretch>
        </p:blipFill>
        <p:spPr>
          <a:xfrm>
            <a:off x="8927685" y="4114246"/>
            <a:ext cx="1447956" cy="1977085"/>
          </a:xfrm>
          <a:prstGeom prst="rect">
            <a:avLst/>
          </a:prstGeom>
        </p:spPr>
      </p:pic>
      <p:sp>
        <p:nvSpPr>
          <p:cNvPr id="9" name="Rectangle 8">
            <a:extLst>
              <a:ext uri="{FF2B5EF4-FFF2-40B4-BE49-F238E27FC236}">
                <a16:creationId xmlns:a16="http://schemas.microsoft.com/office/drawing/2014/main" id="{3F7A56D0-1E81-4A3B-8738-6CD4EB56116E}"/>
              </a:ext>
            </a:extLst>
          </p:cNvPr>
          <p:cNvSpPr/>
          <p:nvPr/>
        </p:nvSpPr>
        <p:spPr>
          <a:xfrm>
            <a:off x="8733461" y="6084623"/>
            <a:ext cx="1972784" cy="369332"/>
          </a:xfrm>
          <a:prstGeom prst="rect">
            <a:avLst/>
          </a:prstGeom>
        </p:spPr>
        <p:txBody>
          <a:bodyPr wrap="none">
            <a:spAutoFit/>
          </a:bodyPr>
          <a:lstStyle/>
          <a:p>
            <a:r>
              <a:rPr lang="tr-TR" b="1" dirty="0" err="1">
                <a:solidFill>
                  <a:srgbClr val="141C3A"/>
                </a:solidFill>
                <a:latin typeface="var(--font-family-one)"/>
              </a:rPr>
              <a:t>Rock</a:t>
            </a:r>
            <a:r>
              <a:rPr lang="tr-TR" b="1" dirty="0">
                <a:solidFill>
                  <a:srgbClr val="141C3A"/>
                </a:solidFill>
                <a:latin typeface="var(--font-family-one)"/>
              </a:rPr>
              <a:t> ~ 1.300.000 $</a:t>
            </a:r>
            <a:endParaRPr lang="tr-TR" b="1" i="0" dirty="0">
              <a:solidFill>
                <a:srgbClr val="141C3A"/>
              </a:solidFill>
              <a:effectLst/>
              <a:latin typeface="var(--font-family-one)"/>
            </a:endParaRPr>
          </a:p>
        </p:txBody>
      </p:sp>
    </p:spTree>
    <p:extLst>
      <p:ext uri="{BB962C8B-B14F-4D97-AF65-F5344CB8AC3E}">
        <p14:creationId xmlns:p14="http://schemas.microsoft.com/office/powerpoint/2010/main" val="1878899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5DB26-F26F-4D2A-8036-28961D80B467}"/>
              </a:ext>
            </a:extLst>
          </p:cNvPr>
          <p:cNvSpPr>
            <a:spLocks noGrp="1"/>
          </p:cNvSpPr>
          <p:nvPr>
            <p:ph type="title"/>
          </p:nvPr>
        </p:nvSpPr>
        <p:spPr>
          <a:xfrm>
            <a:off x="675190" y="352017"/>
            <a:ext cx="10058400" cy="1371600"/>
          </a:xfrm>
        </p:spPr>
        <p:txBody>
          <a:bodyPr/>
          <a:lstStyle/>
          <a:p>
            <a:r>
              <a:rPr lang="tr-TR" dirty="0"/>
              <a:t>NFT Özellikleri</a:t>
            </a:r>
          </a:p>
        </p:txBody>
      </p:sp>
      <p:sp>
        <p:nvSpPr>
          <p:cNvPr id="4" name="Rectangle 3">
            <a:extLst>
              <a:ext uri="{FF2B5EF4-FFF2-40B4-BE49-F238E27FC236}">
                <a16:creationId xmlns:a16="http://schemas.microsoft.com/office/drawing/2014/main" id="{18887B3D-C4F5-4FE6-9797-17BE728AEE97}"/>
              </a:ext>
            </a:extLst>
          </p:cNvPr>
          <p:cNvSpPr/>
          <p:nvPr/>
        </p:nvSpPr>
        <p:spPr>
          <a:xfrm>
            <a:off x="675190" y="1723617"/>
            <a:ext cx="11107838" cy="4401205"/>
          </a:xfrm>
          <a:prstGeom prst="rect">
            <a:avLst/>
          </a:prstGeom>
        </p:spPr>
        <p:txBody>
          <a:bodyPr wrap="square">
            <a:spAutoFit/>
          </a:bodyPr>
          <a:lstStyle/>
          <a:p>
            <a:r>
              <a:rPr lang="tr-TR" sz="2000" b="1" dirty="0" err="1"/>
              <a:t>Bölünemezlik</a:t>
            </a:r>
            <a:endParaRPr lang="tr-TR" sz="2000" b="1" dirty="0"/>
          </a:p>
          <a:p>
            <a:r>
              <a:rPr lang="tr-TR" sz="2000" dirty="0"/>
              <a:t>Benzersiz </a:t>
            </a:r>
            <a:r>
              <a:rPr lang="tr-TR" sz="2000" dirty="0" err="1"/>
              <a:t>token’lar</a:t>
            </a:r>
            <a:r>
              <a:rPr lang="tr-TR" sz="2000" dirty="0"/>
              <a:t>, </a:t>
            </a:r>
            <a:r>
              <a:rPr lang="tr-TR" sz="2000" dirty="0" err="1"/>
              <a:t>Bitcoin</a:t>
            </a:r>
            <a:r>
              <a:rPr lang="tr-TR" sz="2000" dirty="0"/>
              <a:t> veya diğer kripto paralarda olduğu gibi 0.50 BTC veya 0.333 ETH şeklinde işlem göremezler ve karşılıklı transfer işlemlerinde bir NFT ürünü bölünebilir olmadığı için 1:1 oranında satılabilir veya alınabilir.</a:t>
            </a:r>
          </a:p>
          <a:p>
            <a:endParaRPr lang="tr-TR" sz="2000" dirty="0"/>
          </a:p>
          <a:p>
            <a:r>
              <a:rPr lang="tr-TR" sz="2000" b="1" dirty="0"/>
              <a:t>Benzersiz yapı</a:t>
            </a:r>
          </a:p>
          <a:p>
            <a:r>
              <a:rPr lang="tr-TR" sz="2000" dirty="0"/>
              <a:t>Bir spor müsabakasına gideceğinizi farz edin ya da çok sevdiğiniz bir </a:t>
            </a:r>
            <a:r>
              <a:rPr lang="tr-TR" sz="2000" dirty="0" err="1"/>
              <a:t>rock</a:t>
            </a:r>
            <a:r>
              <a:rPr lang="tr-TR" sz="2000" dirty="0"/>
              <a:t> grubu var, konserine bilet almak istiyorsunuz. Her iki durum için de alınan biletlerin özellikleri gereğince size özel olduğu gibi, </a:t>
            </a:r>
            <a:r>
              <a:rPr lang="tr-TR" sz="2000" dirty="0" err="1"/>
              <a:t>NFT’ler</a:t>
            </a:r>
            <a:r>
              <a:rPr lang="tr-TR" sz="2000" dirty="0"/>
              <a:t> de benzersizdir, yani birbirlerinin yerine takas edilemezler. </a:t>
            </a:r>
          </a:p>
          <a:p>
            <a:endParaRPr lang="tr-TR" sz="2000" dirty="0"/>
          </a:p>
          <a:p>
            <a:r>
              <a:rPr lang="tr-TR" sz="2000" b="1" dirty="0"/>
              <a:t>Değişkenlik (değer, popülerlik ve zamansal olarak)</a:t>
            </a:r>
          </a:p>
          <a:p>
            <a:r>
              <a:rPr lang="tr-TR" sz="2000" dirty="0"/>
              <a:t>Bir müzik grubu düşünün. Belirli dönemlerde çok ses getirdiklerine ancak popülerliğini zaman içerisinde yitirebildiklerine de şahit olabiliyoruz. </a:t>
            </a:r>
            <a:r>
              <a:rPr lang="tr-TR" sz="2000" dirty="0" err="1"/>
              <a:t>NFT’ler</a:t>
            </a:r>
            <a:r>
              <a:rPr lang="tr-TR" sz="2000" dirty="0"/>
              <a:t> için de aynısı geçerlidir. Örneğin bir öğenin değeri, 2021 yılında 0.1 ETH iken 2024 yılında bu değer 670 </a:t>
            </a:r>
            <a:r>
              <a:rPr lang="tr-TR" sz="2000" dirty="0" err="1"/>
              <a:t>ETH’ye</a:t>
            </a:r>
            <a:r>
              <a:rPr lang="tr-TR" sz="2000" dirty="0"/>
              <a:t> karşılık gelebilir.</a:t>
            </a:r>
          </a:p>
        </p:txBody>
      </p:sp>
    </p:spTree>
    <p:extLst>
      <p:ext uri="{BB962C8B-B14F-4D97-AF65-F5344CB8AC3E}">
        <p14:creationId xmlns:p14="http://schemas.microsoft.com/office/powerpoint/2010/main" val="3883394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91708-28E0-4953-A56D-984501543A3D}"/>
              </a:ext>
            </a:extLst>
          </p:cNvPr>
          <p:cNvSpPr>
            <a:spLocks noGrp="1"/>
          </p:cNvSpPr>
          <p:nvPr>
            <p:ph type="title"/>
          </p:nvPr>
        </p:nvSpPr>
        <p:spPr>
          <a:xfrm>
            <a:off x="768220" y="340840"/>
            <a:ext cx="10058400" cy="1371600"/>
          </a:xfrm>
        </p:spPr>
        <p:txBody>
          <a:bodyPr/>
          <a:lstStyle/>
          <a:p>
            <a:r>
              <a:rPr lang="tr-TR" dirty="0"/>
              <a:t>NFT Özellikleri</a:t>
            </a:r>
          </a:p>
        </p:txBody>
      </p:sp>
      <p:sp>
        <p:nvSpPr>
          <p:cNvPr id="4" name="Rectangle 3">
            <a:extLst>
              <a:ext uri="{FF2B5EF4-FFF2-40B4-BE49-F238E27FC236}">
                <a16:creationId xmlns:a16="http://schemas.microsoft.com/office/drawing/2014/main" id="{8B80DB7E-532A-4528-B8ED-485DB28D5731}"/>
              </a:ext>
            </a:extLst>
          </p:cNvPr>
          <p:cNvSpPr/>
          <p:nvPr/>
        </p:nvSpPr>
        <p:spPr>
          <a:xfrm>
            <a:off x="540152" y="1712440"/>
            <a:ext cx="11111696" cy="4093428"/>
          </a:xfrm>
          <a:prstGeom prst="rect">
            <a:avLst/>
          </a:prstGeom>
        </p:spPr>
        <p:txBody>
          <a:bodyPr wrap="square">
            <a:spAutoFit/>
          </a:bodyPr>
          <a:lstStyle/>
          <a:p>
            <a:r>
              <a:rPr lang="tr-TR" sz="2000" b="1" dirty="0" err="1"/>
              <a:t>Değiştirilemezlik</a:t>
            </a:r>
            <a:endParaRPr lang="tr-TR" sz="2000" b="1" dirty="0"/>
          </a:p>
          <a:p>
            <a:r>
              <a:rPr lang="tr-TR" sz="2000" dirty="0"/>
              <a:t>Aynı türde iki ERC-721 </a:t>
            </a:r>
            <a:r>
              <a:rPr lang="tr-TR" sz="2000" dirty="0" err="1"/>
              <a:t>token’ı</a:t>
            </a:r>
            <a:r>
              <a:rPr lang="tr-TR" sz="2000" dirty="0"/>
              <a:t> karşılıklı olarak değiştirilemez. Bu işlem teoride mümkündür ancak uygulamada yapıldığında birbirlerinin yerine tamamen geçemezler. Çünkü meta verileri birbirleriyle aynı olmayacaktır.</a:t>
            </a:r>
          </a:p>
          <a:p>
            <a:endParaRPr lang="tr-TR" sz="2000" dirty="0"/>
          </a:p>
          <a:p>
            <a:r>
              <a:rPr lang="tr-TR" sz="2000" b="1" dirty="0"/>
              <a:t>Birlikte çalışabilirlik</a:t>
            </a:r>
          </a:p>
          <a:p>
            <a:r>
              <a:rPr lang="tr-TR" sz="2000" dirty="0" err="1"/>
              <a:t>Non-fungible</a:t>
            </a:r>
            <a:r>
              <a:rPr lang="tr-TR" sz="2000" dirty="0"/>
              <a:t> </a:t>
            </a:r>
            <a:r>
              <a:rPr lang="tr-TR" sz="2000" dirty="0" err="1"/>
              <a:t>token</a:t>
            </a:r>
            <a:r>
              <a:rPr lang="tr-TR" sz="2000" dirty="0"/>
              <a:t> standartları, </a:t>
            </a:r>
            <a:r>
              <a:rPr lang="tr-TR" sz="2000" dirty="0" err="1"/>
              <a:t>NFT’lerin</a:t>
            </a:r>
            <a:r>
              <a:rPr lang="tr-TR" sz="2000" dirty="0"/>
              <a:t> birden fazla ekosistemde kolayca taşınmasına ve yer almasına izin verir. Bu sebeple, </a:t>
            </a:r>
            <a:r>
              <a:rPr lang="tr-TR" sz="2000" dirty="0" err="1"/>
              <a:t>NFT’ler</a:t>
            </a:r>
            <a:r>
              <a:rPr lang="tr-TR" sz="2000" dirty="0"/>
              <a:t> birlikte çalışabilir özelliğe sahip olduğunu kanıtlamaktadır.</a:t>
            </a:r>
          </a:p>
          <a:p>
            <a:endParaRPr lang="tr-TR" sz="2000" dirty="0"/>
          </a:p>
          <a:p>
            <a:r>
              <a:rPr lang="tr-TR" sz="2000" b="1" dirty="0"/>
              <a:t>Ticaret yapılabilirlik</a:t>
            </a:r>
          </a:p>
          <a:p>
            <a:r>
              <a:rPr lang="tr-TR" sz="2000" dirty="0"/>
              <a:t>Birlikte çalışabilirliğin getirdiği en zorlayıcı özellik, açık pazarlarda serbest ticarettir. Kullanıcılar ilk kez öğelerini orijinal ortamlarının dışına, (</a:t>
            </a:r>
            <a:r>
              <a:rPr lang="tr-TR" sz="2000" dirty="0" err="1"/>
              <a:t>Enjin’de</a:t>
            </a:r>
            <a:r>
              <a:rPr lang="tr-TR" sz="2000" dirty="0"/>
              <a:t> üretilen bir </a:t>
            </a:r>
            <a:r>
              <a:rPr lang="tr-TR" sz="2000" dirty="0" err="1"/>
              <a:t>NFT’nin</a:t>
            </a:r>
            <a:r>
              <a:rPr lang="tr-TR" sz="2000" dirty="0"/>
              <a:t> </a:t>
            </a:r>
            <a:r>
              <a:rPr lang="tr-TR" sz="2000" dirty="0" err="1"/>
              <a:t>OpenSea</a:t>
            </a:r>
            <a:r>
              <a:rPr lang="tr-TR" sz="2000" dirty="0"/>
              <a:t> üzerinden satışa çıkarılması gibi) </a:t>
            </a:r>
            <a:r>
              <a:rPr lang="tr-TR" sz="2000" dirty="0" err="1"/>
              <a:t>eBay</a:t>
            </a:r>
            <a:r>
              <a:rPr lang="tr-TR" sz="2000" dirty="0"/>
              <a:t> tarzı açık arttırmalar, teklif verme, açık arttırma gibi gelişmiş ticaret özelliklerinden yararlanabilecekleri bir pazara taşıyabilir ve </a:t>
            </a:r>
            <a:r>
              <a:rPr lang="tr-TR" sz="2000" dirty="0" err="1"/>
              <a:t>stabilcoin’ler</a:t>
            </a:r>
            <a:r>
              <a:rPr lang="tr-TR" sz="2000" dirty="0"/>
              <a:t> ya da uygulamaya özel para birimleri üzerinden satış işlemlerini gerçekleştirebilirler.</a:t>
            </a:r>
          </a:p>
        </p:txBody>
      </p:sp>
    </p:spTree>
    <p:extLst>
      <p:ext uri="{BB962C8B-B14F-4D97-AF65-F5344CB8AC3E}">
        <p14:creationId xmlns:p14="http://schemas.microsoft.com/office/powerpoint/2010/main" val="4942978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56C4F-E8E8-404F-A0FE-FD404B29E508}"/>
              </a:ext>
            </a:extLst>
          </p:cNvPr>
          <p:cNvSpPr>
            <a:spLocks noGrp="1"/>
          </p:cNvSpPr>
          <p:nvPr>
            <p:ph type="title"/>
          </p:nvPr>
        </p:nvSpPr>
        <p:spPr>
          <a:xfrm>
            <a:off x="650112" y="437321"/>
            <a:ext cx="10058400" cy="1371600"/>
          </a:xfrm>
        </p:spPr>
        <p:txBody>
          <a:bodyPr/>
          <a:lstStyle/>
          <a:p>
            <a:r>
              <a:rPr lang="tr-TR" dirty="0"/>
              <a:t>NFT Özellikleri</a:t>
            </a:r>
          </a:p>
        </p:txBody>
      </p:sp>
      <p:sp>
        <p:nvSpPr>
          <p:cNvPr id="4" name="Rectangle 3">
            <a:extLst>
              <a:ext uri="{FF2B5EF4-FFF2-40B4-BE49-F238E27FC236}">
                <a16:creationId xmlns:a16="http://schemas.microsoft.com/office/drawing/2014/main" id="{510DA50A-B5BE-4523-9569-39B22EB92843}"/>
              </a:ext>
            </a:extLst>
          </p:cNvPr>
          <p:cNvSpPr/>
          <p:nvPr/>
        </p:nvSpPr>
        <p:spPr>
          <a:xfrm>
            <a:off x="650112" y="1642992"/>
            <a:ext cx="10891776" cy="4708981"/>
          </a:xfrm>
          <a:prstGeom prst="rect">
            <a:avLst/>
          </a:prstGeom>
        </p:spPr>
        <p:txBody>
          <a:bodyPr wrap="square">
            <a:spAutoFit/>
          </a:bodyPr>
          <a:lstStyle/>
          <a:p>
            <a:r>
              <a:rPr lang="tr-TR" sz="2000" b="1" dirty="0"/>
              <a:t>Likidite</a:t>
            </a:r>
          </a:p>
          <a:p>
            <a:r>
              <a:rPr lang="tr-TR" sz="2000" dirty="0" err="1"/>
              <a:t>Fungible</a:t>
            </a:r>
            <a:r>
              <a:rPr lang="tr-TR" sz="2000" dirty="0"/>
              <a:t> olmayan </a:t>
            </a:r>
            <a:r>
              <a:rPr lang="tr-TR" sz="2000" dirty="0" err="1"/>
              <a:t>token’ların</a:t>
            </a:r>
            <a:r>
              <a:rPr lang="tr-TR" sz="2000" dirty="0"/>
              <a:t> basılmasından sonra anında ticaretinin yapılabilmesi daha yüksek likiditeye yol açacaktır.</a:t>
            </a:r>
          </a:p>
          <a:p>
            <a:endParaRPr lang="tr-TR" sz="2000" dirty="0"/>
          </a:p>
          <a:p>
            <a:r>
              <a:rPr lang="tr-TR" sz="2000" dirty="0"/>
              <a:t>NFT pazarları, adeta </a:t>
            </a:r>
            <a:r>
              <a:rPr lang="tr-TR" sz="2000" dirty="0" err="1"/>
              <a:t>DeFi</a:t>
            </a:r>
            <a:r>
              <a:rPr lang="tr-TR" sz="2000" dirty="0"/>
              <a:t> likidite havuzlarında olduğu gibi açık arttırmaya dayalı şekilde likidite havuzları oluşturacak ve buradaki değer karşılığında kişiler NFT </a:t>
            </a:r>
            <a:r>
              <a:rPr lang="tr-TR" sz="2000" dirty="0" err="1"/>
              <a:t>token</a:t>
            </a:r>
            <a:r>
              <a:rPr lang="tr-TR" sz="2000" dirty="0"/>
              <a:t> hibe ederek </a:t>
            </a:r>
            <a:r>
              <a:rPr lang="tr-TR" sz="2000" dirty="0" err="1"/>
              <a:t>fungible</a:t>
            </a:r>
            <a:r>
              <a:rPr lang="tr-TR" sz="2000" dirty="0"/>
              <a:t> </a:t>
            </a:r>
            <a:r>
              <a:rPr lang="tr-TR" sz="2000" dirty="0" err="1"/>
              <a:t>token</a:t>
            </a:r>
            <a:r>
              <a:rPr lang="tr-TR" sz="2000" dirty="0"/>
              <a:t> alabilecekler, hatta bunun tam tersi de mümkün hale gelecektir. NFT pazarları, sıkı ticaret yapan tüccarlardan daha acemi oyunculara kadar çeşitli kitlelere hitap edebilir ve varlıkların daha geniş bir alıcı havuzuna daha fazla maruz kalmasına olanak tanır.</a:t>
            </a:r>
          </a:p>
          <a:p>
            <a:endParaRPr lang="tr-TR" sz="2000" dirty="0"/>
          </a:p>
          <a:p>
            <a:r>
              <a:rPr lang="tr-TR" sz="2000" dirty="0"/>
              <a:t>2017’deki ICO patlamasının anında likit </a:t>
            </a:r>
            <a:r>
              <a:rPr lang="tr-TR" sz="2000" dirty="0" err="1"/>
              <a:t>token’lar</a:t>
            </a:r>
            <a:r>
              <a:rPr lang="tr-TR" sz="2000" dirty="0"/>
              <a:t> tarafından yönlendirilen yeni bir varlık sınıfının doğmasına benzer şekilde, </a:t>
            </a:r>
            <a:r>
              <a:rPr lang="tr-TR" sz="2000" dirty="0" err="1"/>
              <a:t>NFT’ler</a:t>
            </a:r>
            <a:r>
              <a:rPr lang="tr-TR" sz="2000" dirty="0"/>
              <a:t> benzersiz dijital varlıklar için pazarı genişletmeye devam ediyor.</a:t>
            </a:r>
          </a:p>
          <a:p>
            <a:endParaRPr lang="tr-TR" sz="2000" dirty="0"/>
          </a:p>
          <a:p>
            <a:r>
              <a:rPr lang="tr-TR" sz="2000" b="1" dirty="0"/>
              <a:t>Değişmezlik ve kanıtlanabilir kıtlık (sonradan değişime karşı dayanıklı ve oluşturulma esnasında arzının kesin şekilde belirlenebilir olması)</a:t>
            </a:r>
          </a:p>
        </p:txBody>
      </p:sp>
    </p:spTree>
    <p:extLst>
      <p:ext uri="{BB962C8B-B14F-4D97-AF65-F5344CB8AC3E}">
        <p14:creationId xmlns:p14="http://schemas.microsoft.com/office/powerpoint/2010/main" val="19063085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4DD78-7525-4004-8699-26CB4AE74AAC}"/>
              </a:ext>
            </a:extLst>
          </p:cNvPr>
          <p:cNvSpPr>
            <a:spLocks noGrp="1"/>
          </p:cNvSpPr>
          <p:nvPr>
            <p:ph type="title"/>
          </p:nvPr>
        </p:nvSpPr>
        <p:spPr>
          <a:xfrm>
            <a:off x="618930" y="437321"/>
            <a:ext cx="10058400" cy="1371600"/>
          </a:xfrm>
        </p:spPr>
        <p:txBody>
          <a:bodyPr/>
          <a:lstStyle/>
          <a:p>
            <a:r>
              <a:rPr lang="tr-TR" dirty="0"/>
              <a:t>NFT Özellikleri</a:t>
            </a:r>
          </a:p>
        </p:txBody>
      </p:sp>
      <p:sp>
        <p:nvSpPr>
          <p:cNvPr id="4" name="Rectangle 3">
            <a:extLst>
              <a:ext uri="{FF2B5EF4-FFF2-40B4-BE49-F238E27FC236}">
                <a16:creationId xmlns:a16="http://schemas.microsoft.com/office/drawing/2014/main" id="{39AA668E-932D-44BB-A788-D56C50898BB9}"/>
              </a:ext>
            </a:extLst>
          </p:cNvPr>
          <p:cNvSpPr/>
          <p:nvPr/>
        </p:nvSpPr>
        <p:spPr>
          <a:xfrm>
            <a:off x="618931" y="1649343"/>
            <a:ext cx="5800530" cy="3477875"/>
          </a:xfrm>
          <a:prstGeom prst="rect">
            <a:avLst/>
          </a:prstGeom>
        </p:spPr>
        <p:txBody>
          <a:bodyPr wrap="square">
            <a:spAutoFit/>
          </a:bodyPr>
          <a:lstStyle/>
          <a:p>
            <a:r>
              <a:rPr lang="tr-TR" sz="2000" b="1" dirty="0" err="1"/>
              <a:t>Programlanabilirlik</a:t>
            </a:r>
            <a:endParaRPr lang="tr-TR" sz="2000" b="1" dirty="0"/>
          </a:p>
          <a:p>
            <a:r>
              <a:rPr lang="tr-TR" sz="2000" dirty="0"/>
              <a:t>Geleneksel dijital varlıklar gibi </a:t>
            </a:r>
            <a:r>
              <a:rPr lang="tr-TR" sz="2000" dirty="0" err="1"/>
              <a:t>NFT’ler</a:t>
            </a:r>
            <a:r>
              <a:rPr lang="tr-TR" sz="2000" dirty="0"/>
              <a:t> de tamamen programlanabilir yapıdadır. Örneğin, </a:t>
            </a:r>
            <a:r>
              <a:rPr lang="tr-TR" sz="2000" dirty="0" err="1"/>
              <a:t>NFT’lerin</a:t>
            </a:r>
            <a:r>
              <a:rPr lang="tr-TR" sz="2000" dirty="0"/>
              <a:t> atası olan </a:t>
            </a:r>
            <a:r>
              <a:rPr lang="tr-TR" sz="2000" dirty="0" err="1"/>
              <a:t>CryptoKitties’de</a:t>
            </a:r>
            <a:r>
              <a:rPr lang="tr-TR" sz="2000" dirty="0"/>
              <a:t> dijital kedileri fırında pişmiş kurabiyelerle besleme gibi tasarım mekanizmaları sayesinde yetiştirip olgunlaştırabiliyordunuz.</a:t>
            </a:r>
          </a:p>
          <a:p>
            <a:endParaRPr lang="tr-TR" sz="2000" dirty="0"/>
          </a:p>
          <a:p>
            <a:r>
              <a:rPr lang="tr-TR" sz="2000" dirty="0"/>
              <a:t>Günümüzün </a:t>
            </a:r>
            <a:r>
              <a:rPr lang="tr-TR" sz="2000" dirty="0" err="1"/>
              <a:t>NFT’lerinin</a:t>
            </a:r>
            <a:r>
              <a:rPr lang="tr-TR" sz="2000" dirty="0"/>
              <a:t> çoğu dövme, işleme, paraya çevirme, rastgele oluşturma gibi daha karmaşık mekaniklere sahiptir. </a:t>
            </a:r>
            <a:r>
              <a:rPr lang="tr-TR" sz="2000" dirty="0" err="1"/>
              <a:t>NFT’lerin</a:t>
            </a:r>
            <a:r>
              <a:rPr lang="tr-TR" sz="2000" dirty="0"/>
              <a:t> tasarım alanı olasılıklar dahilinde sonsuzdur.</a:t>
            </a:r>
          </a:p>
        </p:txBody>
      </p:sp>
      <p:pic>
        <p:nvPicPr>
          <p:cNvPr id="8194" name="Picture 2" descr="Create your own Non Fungible Tokens with this Template - Sophia Smart  Contract Development - æforum">
            <a:extLst>
              <a:ext uri="{FF2B5EF4-FFF2-40B4-BE49-F238E27FC236}">
                <a16:creationId xmlns:a16="http://schemas.microsoft.com/office/drawing/2014/main" id="{52A9E4BA-4732-4545-8440-ECC4F37931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9466" y="437321"/>
            <a:ext cx="5455767" cy="59833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6781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737A2-B40B-4771-B48D-44711F79558F}"/>
              </a:ext>
            </a:extLst>
          </p:cNvPr>
          <p:cNvSpPr>
            <a:spLocks noGrp="1"/>
          </p:cNvSpPr>
          <p:nvPr>
            <p:ph type="title"/>
          </p:nvPr>
        </p:nvSpPr>
        <p:spPr>
          <a:xfrm>
            <a:off x="575388" y="409329"/>
            <a:ext cx="10058400" cy="1371600"/>
          </a:xfrm>
        </p:spPr>
        <p:txBody>
          <a:bodyPr/>
          <a:lstStyle/>
          <a:p>
            <a:r>
              <a:rPr lang="tr-TR" dirty="0"/>
              <a:t>IPFS</a:t>
            </a:r>
          </a:p>
        </p:txBody>
      </p:sp>
      <p:sp>
        <p:nvSpPr>
          <p:cNvPr id="4" name="Rectangle 3">
            <a:extLst>
              <a:ext uri="{FF2B5EF4-FFF2-40B4-BE49-F238E27FC236}">
                <a16:creationId xmlns:a16="http://schemas.microsoft.com/office/drawing/2014/main" id="{A2924CB5-106C-4F5B-BF65-A0F7896D254D}"/>
              </a:ext>
            </a:extLst>
          </p:cNvPr>
          <p:cNvSpPr/>
          <p:nvPr/>
        </p:nvSpPr>
        <p:spPr>
          <a:xfrm>
            <a:off x="575388" y="1549082"/>
            <a:ext cx="10985240" cy="1200329"/>
          </a:xfrm>
          <a:prstGeom prst="rect">
            <a:avLst/>
          </a:prstGeom>
        </p:spPr>
        <p:txBody>
          <a:bodyPr wrap="square">
            <a:spAutoFit/>
          </a:bodyPr>
          <a:lstStyle/>
          <a:p>
            <a:r>
              <a:rPr lang="tr-TR" dirty="0"/>
              <a:t>IPFS, günümüzün ana İnternet protokolünü, HTTP ve istemci-sunucu modelleri gibi sistem mimarisinin dezavantajlarını ele almayı amaçlayan bir </a:t>
            </a:r>
            <a:r>
              <a:rPr lang="tr-TR" dirty="0" err="1"/>
              <a:t>çiftlerarası</a:t>
            </a:r>
            <a:r>
              <a:rPr lang="tr-TR" dirty="0"/>
              <a:t> dosya paylaşım sistemidir. Her saklanan dosya için kullanıcıların, dosya ve işlemleri ararken kullanabilecekleri benzersiz bir içerik karması verilir. Sonuç, zincir dışı veri güvenliğini korurken, depolama ve hesaplama maliyetlerini azaltan bir sistemdir.</a:t>
            </a:r>
          </a:p>
        </p:txBody>
      </p:sp>
      <p:sp>
        <p:nvSpPr>
          <p:cNvPr id="6" name="Rectangle 5">
            <a:extLst>
              <a:ext uri="{FF2B5EF4-FFF2-40B4-BE49-F238E27FC236}">
                <a16:creationId xmlns:a16="http://schemas.microsoft.com/office/drawing/2014/main" id="{30D9ECBD-94EC-4658-9208-F08210229CA6}"/>
              </a:ext>
            </a:extLst>
          </p:cNvPr>
          <p:cNvSpPr/>
          <p:nvPr/>
        </p:nvSpPr>
        <p:spPr>
          <a:xfrm>
            <a:off x="575388" y="2920682"/>
            <a:ext cx="5520612" cy="2862322"/>
          </a:xfrm>
          <a:prstGeom prst="rect">
            <a:avLst/>
          </a:prstGeom>
        </p:spPr>
        <p:txBody>
          <a:bodyPr wrap="square">
            <a:spAutoFit/>
          </a:bodyPr>
          <a:lstStyle/>
          <a:p>
            <a:r>
              <a:rPr lang="tr-TR" dirty="0" err="1"/>
              <a:t>IPFS’nin</a:t>
            </a:r>
            <a:r>
              <a:rPr lang="tr-TR" dirty="0"/>
              <a:t> ek özellikleri şunlardır:</a:t>
            </a:r>
          </a:p>
          <a:p>
            <a:r>
              <a:rPr lang="tr-TR" dirty="0"/>
              <a:t>● Verilerin milyonlarca </a:t>
            </a:r>
            <a:r>
              <a:rPr lang="tr-TR" dirty="0" err="1"/>
              <a:t>node</a:t>
            </a:r>
            <a:r>
              <a:rPr lang="tr-TR" dirty="0"/>
              <a:t> boyunca dağıtılmasını sağlayan </a:t>
            </a:r>
            <a:r>
              <a:rPr lang="tr-TR" dirty="0" err="1"/>
              <a:t>hash</a:t>
            </a:r>
            <a:r>
              <a:rPr lang="tr-TR" dirty="0"/>
              <a:t> karma tablolar;</a:t>
            </a:r>
          </a:p>
          <a:p>
            <a:r>
              <a:rPr lang="tr-TR" dirty="0"/>
              <a:t>● Bu </a:t>
            </a:r>
            <a:r>
              <a:rPr lang="tr-TR" dirty="0" err="1"/>
              <a:t>node’lar</a:t>
            </a:r>
            <a:r>
              <a:rPr lang="tr-TR" dirty="0"/>
              <a:t> arasında verimli veri aktarımı sağlayan, bir veri değişim protokolü olan </a:t>
            </a:r>
            <a:r>
              <a:rPr lang="tr-TR" dirty="0" err="1"/>
              <a:t>BitSwap’in</a:t>
            </a:r>
            <a:r>
              <a:rPr lang="tr-TR" dirty="0"/>
              <a:t> kullanımı;</a:t>
            </a:r>
          </a:p>
          <a:p>
            <a:r>
              <a:rPr lang="tr-TR" dirty="0"/>
              <a:t>● Ağdaki verilerin değişiminin doğru olduğunu kanıtlayan </a:t>
            </a:r>
            <a:r>
              <a:rPr lang="tr-TR" dirty="0" err="1"/>
              <a:t>Merkle</a:t>
            </a:r>
            <a:r>
              <a:rPr lang="tr-TR" dirty="0"/>
              <a:t> DAG kullanımı;</a:t>
            </a:r>
          </a:p>
          <a:p>
            <a:r>
              <a:rPr lang="tr-TR" dirty="0"/>
              <a:t>● Sürüm Kontrol Sistemi — </a:t>
            </a:r>
            <a:r>
              <a:rPr lang="tr-TR" dirty="0" err="1"/>
              <a:t>Merkle</a:t>
            </a:r>
            <a:r>
              <a:rPr lang="tr-TR" dirty="0"/>
              <a:t> </a:t>
            </a:r>
            <a:r>
              <a:rPr lang="tr-TR" dirty="0" err="1"/>
              <a:t>DAG’ın</a:t>
            </a:r>
            <a:r>
              <a:rPr lang="tr-TR" dirty="0"/>
              <a:t> bir başka özelliği — Kullanıcıların kalıcı bir dosya geçmişi izi bırakırken yeni dosya sürümlerini kaydetmelerini sağlar.</a:t>
            </a:r>
          </a:p>
        </p:txBody>
      </p:sp>
      <p:pic>
        <p:nvPicPr>
          <p:cNvPr id="7" name="Picture 6">
            <a:extLst>
              <a:ext uri="{FF2B5EF4-FFF2-40B4-BE49-F238E27FC236}">
                <a16:creationId xmlns:a16="http://schemas.microsoft.com/office/drawing/2014/main" id="{36CC2F4A-5762-4CD9-B3A6-C2A88B794DD9}"/>
              </a:ext>
            </a:extLst>
          </p:cNvPr>
          <p:cNvPicPr>
            <a:picLocks noChangeAspect="1"/>
          </p:cNvPicPr>
          <p:nvPr/>
        </p:nvPicPr>
        <p:blipFill>
          <a:blip r:embed="rId2"/>
          <a:stretch>
            <a:fillRect/>
          </a:stretch>
        </p:blipFill>
        <p:spPr>
          <a:xfrm>
            <a:off x="6068008" y="2397849"/>
            <a:ext cx="5693423" cy="4050822"/>
          </a:xfrm>
          <a:prstGeom prst="rect">
            <a:avLst/>
          </a:prstGeom>
        </p:spPr>
      </p:pic>
    </p:spTree>
    <p:extLst>
      <p:ext uri="{BB962C8B-B14F-4D97-AF65-F5344CB8AC3E}">
        <p14:creationId xmlns:p14="http://schemas.microsoft.com/office/powerpoint/2010/main" val="20818293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9B882-65A7-48E2-AFEA-E1C7E0009C63}"/>
              </a:ext>
            </a:extLst>
          </p:cNvPr>
          <p:cNvSpPr>
            <a:spLocks noGrp="1"/>
          </p:cNvSpPr>
          <p:nvPr>
            <p:ph type="title"/>
          </p:nvPr>
        </p:nvSpPr>
        <p:spPr>
          <a:xfrm>
            <a:off x="646923" y="305731"/>
            <a:ext cx="10058400" cy="1371600"/>
          </a:xfrm>
        </p:spPr>
        <p:txBody>
          <a:bodyPr/>
          <a:lstStyle/>
          <a:p>
            <a:r>
              <a:rPr lang="tr-TR" dirty="0"/>
              <a:t>NFT Marketplace</a:t>
            </a:r>
          </a:p>
        </p:txBody>
      </p:sp>
      <p:pic>
        <p:nvPicPr>
          <p:cNvPr id="3" name="Picture 2">
            <a:extLst>
              <a:ext uri="{FF2B5EF4-FFF2-40B4-BE49-F238E27FC236}">
                <a16:creationId xmlns:a16="http://schemas.microsoft.com/office/drawing/2014/main" id="{CB5E2923-F789-4F82-9155-760114293D5E}"/>
              </a:ext>
            </a:extLst>
          </p:cNvPr>
          <p:cNvPicPr>
            <a:picLocks noChangeAspect="1"/>
          </p:cNvPicPr>
          <p:nvPr/>
        </p:nvPicPr>
        <p:blipFill>
          <a:blip r:embed="rId2"/>
          <a:stretch>
            <a:fillRect/>
          </a:stretch>
        </p:blipFill>
        <p:spPr>
          <a:xfrm>
            <a:off x="7725101" y="1144646"/>
            <a:ext cx="3409950" cy="1371600"/>
          </a:xfrm>
          <a:prstGeom prst="rect">
            <a:avLst/>
          </a:prstGeom>
        </p:spPr>
      </p:pic>
      <p:pic>
        <p:nvPicPr>
          <p:cNvPr id="4" name="Picture 3">
            <a:extLst>
              <a:ext uri="{FF2B5EF4-FFF2-40B4-BE49-F238E27FC236}">
                <a16:creationId xmlns:a16="http://schemas.microsoft.com/office/drawing/2014/main" id="{2BBCAA69-2B06-4574-B086-6E2DDB644D29}"/>
              </a:ext>
            </a:extLst>
          </p:cNvPr>
          <p:cNvPicPr>
            <a:picLocks noChangeAspect="1"/>
          </p:cNvPicPr>
          <p:nvPr/>
        </p:nvPicPr>
        <p:blipFill>
          <a:blip r:embed="rId3"/>
          <a:stretch>
            <a:fillRect/>
          </a:stretch>
        </p:blipFill>
        <p:spPr>
          <a:xfrm>
            <a:off x="7715576" y="2398889"/>
            <a:ext cx="3419475" cy="1362075"/>
          </a:xfrm>
          <a:prstGeom prst="rect">
            <a:avLst/>
          </a:prstGeom>
        </p:spPr>
      </p:pic>
      <p:pic>
        <p:nvPicPr>
          <p:cNvPr id="5" name="Picture 4">
            <a:extLst>
              <a:ext uri="{FF2B5EF4-FFF2-40B4-BE49-F238E27FC236}">
                <a16:creationId xmlns:a16="http://schemas.microsoft.com/office/drawing/2014/main" id="{F924FEE3-1350-488B-B791-4E7AC1C74696}"/>
              </a:ext>
            </a:extLst>
          </p:cNvPr>
          <p:cNvPicPr>
            <a:picLocks noChangeAspect="1"/>
          </p:cNvPicPr>
          <p:nvPr/>
        </p:nvPicPr>
        <p:blipFill>
          <a:blip r:embed="rId4"/>
          <a:stretch>
            <a:fillRect/>
          </a:stretch>
        </p:blipFill>
        <p:spPr>
          <a:xfrm>
            <a:off x="7725101" y="3760964"/>
            <a:ext cx="3409950" cy="1323975"/>
          </a:xfrm>
          <a:prstGeom prst="rect">
            <a:avLst/>
          </a:prstGeom>
        </p:spPr>
      </p:pic>
      <p:pic>
        <p:nvPicPr>
          <p:cNvPr id="6" name="Picture 5">
            <a:extLst>
              <a:ext uri="{FF2B5EF4-FFF2-40B4-BE49-F238E27FC236}">
                <a16:creationId xmlns:a16="http://schemas.microsoft.com/office/drawing/2014/main" id="{CDA1A3CB-BAE4-4BEA-BB2D-96306E743DC7}"/>
              </a:ext>
            </a:extLst>
          </p:cNvPr>
          <p:cNvPicPr>
            <a:picLocks noChangeAspect="1"/>
          </p:cNvPicPr>
          <p:nvPr/>
        </p:nvPicPr>
        <p:blipFill>
          <a:blip r:embed="rId5"/>
          <a:stretch>
            <a:fillRect/>
          </a:stretch>
        </p:blipFill>
        <p:spPr>
          <a:xfrm>
            <a:off x="7725101" y="5015207"/>
            <a:ext cx="3467100" cy="1447800"/>
          </a:xfrm>
          <a:prstGeom prst="rect">
            <a:avLst/>
          </a:prstGeom>
        </p:spPr>
      </p:pic>
      <p:sp>
        <p:nvSpPr>
          <p:cNvPr id="8" name="Rectangle 7">
            <a:extLst>
              <a:ext uri="{FF2B5EF4-FFF2-40B4-BE49-F238E27FC236}">
                <a16:creationId xmlns:a16="http://schemas.microsoft.com/office/drawing/2014/main" id="{891D1423-608D-43DE-B4BD-9E043F9D7D69}"/>
              </a:ext>
            </a:extLst>
          </p:cNvPr>
          <p:cNvSpPr/>
          <p:nvPr/>
        </p:nvSpPr>
        <p:spPr>
          <a:xfrm>
            <a:off x="646923" y="2304952"/>
            <a:ext cx="5066387" cy="4247317"/>
          </a:xfrm>
          <a:prstGeom prst="rect">
            <a:avLst/>
          </a:prstGeom>
        </p:spPr>
        <p:txBody>
          <a:bodyPr wrap="none">
            <a:spAutoFit/>
          </a:bodyPr>
          <a:lstStyle/>
          <a:p>
            <a:pPr marL="285750" indent="-285750">
              <a:buFont typeface="Wingdings" panose="05000000000000000000" pitchFamily="2" charset="2"/>
              <a:buChar char="ü"/>
            </a:pPr>
            <a:r>
              <a:rPr lang="tr-TR" dirty="0"/>
              <a:t>Smart </a:t>
            </a:r>
            <a:r>
              <a:rPr lang="tr-TR" dirty="0" err="1"/>
              <a:t>Contract</a:t>
            </a:r>
            <a:endParaRPr lang="tr-TR" dirty="0"/>
          </a:p>
          <a:p>
            <a:pPr marL="742950" lvl="1" indent="-285750">
              <a:buFont typeface="Wingdings" panose="05000000000000000000" pitchFamily="2" charset="2"/>
              <a:buChar char="ü"/>
            </a:pPr>
            <a:r>
              <a:rPr lang="tr-TR" dirty="0" err="1"/>
              <a:t>Mint</a:t>
            </a:r>
            <a:r>
              <a:rPr lang="tr-TR" dirty="0"/>
              <a:t> – </a:t>
            </a:r>
            <a:r>
              <a:rPr lang="tr-TR" dirty="0" err="1"/>
              <a:t>Display</a:t>
            </a:r>
            <a:r>
              <a:rPr lang="tr-TR" dirty="0"/>
              <a:t> – Transfer NFT</a:t>
            </a:r>
          </a:p>
          <a:p>
            <a:pPr marL="285750" indent="-285750">
              <a:buFont typeface="Wingdings" panose="05000000000000000000" pitchFamily="2" charset="2"/>
              <a:buChar char="ü"/>
            </a:pPr>
            <a:r>
              <a:rPr lang="tr-TR" dirty="0" err="1"/>
              <a:t>Sell</a:t>
            </a:r>
            <a:r>
              <a:rPr lang="tr-TR" dirty="0"/>
              <a:t> / Buy </a:t>
            </a:r>
            <a:r>
              <a:rPr lang="tr-TR" dirty="0" err="1"/>
              <a:t>functionality</a:t>
            </a:r>
            <a:endParaRPr lang="tr-TR" dirty="0"/>
          </a:p>
          <a:p>
            <a:pPr marL="742950" lvl="1" indent="-285750">
              <a:buFont typeface="Wingdings" panose="05000000000000000000" pitchFamily="2" charset="2"/>
              <a:buChar char="ü"/>
            </a:pPr>
            <a:r>
              <a:rPr lang="tr-TR" dirty="0" err="1"/>
              <a:t>Crypto-wallet</a:t>
            </a:r>
            <a:r>
              <a:rPr lang="tr-TR" dirty="0"/>
              <a:t> </a:t>
            </a:r>
            <a:r>
              <a:rPr lang="tr-TR" dirty="0" err="1"/>
              <a:t>integration</a:t>
            </a:r>
            <a:endParaRPr lang="tr-TR" dirty="0"/>
          </a:p>
          <a:p>
            <a:pPr marL="742950" lvl="1" indent="-285750">
              <a:buFont typeface="Wingdings" panose="05000000000000000000" pitchFamily="2" charset="2"/>
              <a:buChar char="ü"/>
            </a:pPr>
            <a:r>
              <a:rPr lang="tr-TR" dirty="0" err="1"/>
              <a:t>Payment</a:t>
            </a:r>
            <a:r>
              <a:rPr lang="tr-TR" dirty="0"/>
              <a:t>: </a:t>
            </a:r>
            <a:r>
              <a:rPr lang="tr-TR" dirty="0" err="1"/>
              <a:t>Cryptocurrency</a:t>
            </a:r>
            <a:r>
              <a:rPr lang="tr-TR" dirty="0"/>
              <a:t> – </a:t>
            </a:r>
            <a:r>
              <a:rPr lang="tr-TR" dirty="0" err="1"/>
              <a:t>Credit</a:t>
            </a:r>
            <a:r>
              <a:rPr lang="tr-TR" dirty="0"/>
              <a:t> </a:t>
            </a:r>
            <a:r>
              <a:rPr lang="tr-TR" dirty="0" err="1"/>
              <a:t>card</a:t>
            </a:r>
            <a:endParaRPr lang="tr-TR" dirty="0"/>
          </a:p>
          <a:p>
            <a:pPr marL="742950" lvl="1" indent="-285750">
              <a:buFont typeface="Wingdings" panose="05000000000000000000" pitchFamily="2" charset="2"/>
              <a:buChar char="ü"/>
            </a:pPr>
            <a:r>
              <a:rPr lang="tr-TR" dirty="0" err="1"/>
              <a:t>Selling</a:t>
            </a:r>
            <a:r>
              <a:rPr lang="tr-TR" dirty="0"/>
              <a:t> </a:t>
            </a:r>
            <a:r>
              <a:rPr lang="tr-TR" dirty="0" err="1"/>
              <a:t>options</a:t>
            </a:r>
            <a:r>
              <a:rPr lang="tr-TR" dirty="0"/>
              <a:t>: </a:t>
            </a:r>
            <a:r>
              <a:rPr lang="tr-TR" dirty="0" err="1"/>
              <a:t>Auctions</a:t>
            </a:r>
            <a:r>
              <a:rPr lang="tr-TR" dirty="0"/>
              <a:t> – </a:t>
            </a:r>
            <a:r>
              <a:rPr lang="tr-TR" dirty="0" err="1"/>
              <a:t>Offers</a:t>
            </a:r>
            <a:r>
              <a:rPr lang="tr-TR" dirty="0"/>
              <a:t> – Buy </a:t>
            </a:r>
            <a:r>
              <a:rPr lang="tr-TR" dirty="0" err="1"/>
              <a:t>Now</a:t>
            </a:r>
            <a:endParaRPr lang="tr-TR" dirty="0"/>
          </a:p>
          <a:p>
            <a:pPr marL="742950" lvl="1" indent="-285750">
              <a:buFont typeface="Wingdings" panose="05000000000000000000" pitchFamily="2" charset="2"/>
              <a:buChar char="ü"/>
            </a:pPr>
            <a:r>
              <a:rPr lang="tr-TR" dirty="0"/>
              <a:t>Financial </a:t>
            </a:r>
            <a:r>
              <a:rPr lang="tr-TR" dirty="0" err="1"/>
              <a:t>transactions</a:t>
            </a:r>
            <a:endParaRPr lang="tr-TR" dirty="0"/>
          </a:p>
          <a:p>
            <a:pPr marL="742950" lvl="1" indent="-285750">
              <a:buFont typeface="Wingdings" panose="05000000000000000000" pitchFamily="2" charset="2"/>
              <a:buChar char="ü"/>
            </a:pPr>
            <a:r>
              <a:rPr lang="tr-TR" dirty="0" err="1"/>
              <a:t>Primary</a:t>
            </a:r>
            <a:r>
              <a:rPr lang="tr-TR" dirty="0"/>
              <a:t>/</a:t>
            </a:r>
            <a:r>
              <a:rPr lang="tr-TR" dirty="0" err="1"/>
              <a:t>Secondary</a:t>
            </a:r>
            <a:r>
              <a:rPr lang="tr-TR" dirty="0"/>
              <a:t> </a:t>
            </a:r>
            <a:r>
              <a:rPr lang="tr-TR" dirty="0" err="1"/>
              <a:t>Sales</a:t>
            </a:r>
            <a:endParaRPr lang="tr-TR" dirty="0"/>
          </a:p>
          <a:p>
            <a:pPr marL="285750" indent="-285750">
              <a:buFont typeface="Wingdings" panose="05000000000000000000" pitchFamily="2" charset="2"/>
              <a:buChar char="ü"/>
            </a:pPr>
            <a:r>
              <a:rPr lang="tr-TR" dirty="0"/>
              <a:t>User </a:t>
            </a:r>
            <a:r>
              <a:rPr lang="tr-TR" dirty="0" err="1"/>
              <a:t>Friendly</a:t>
            </a:r>
            <a:r>
              <a:rPr lang="tr-TR" dirty="0"/>
              <a:t> UI/UX</a:t>
            </a:r>
          </a:p>
          <a:p>
            <a:pPr marL="285750" indent="-285750">
              <a:buFont typeface="Wingdings" panose="05000000000000000000" pitchFamily="2" charset="2"/>
              <a:buChar char="ü"/>
            </a:pPr>
            <a:r>
              <a:rPr lang="tr-TR" dirty="0"/>
              <a:t>NFT </a:t>
            </a:r>
            <a:r>
              <a:rPr lang="tr-TR" dirty="0" err="1"/>
              <a:t>Creator</a:t>
            </a:r>
            <a:r>
              <a:rPr lang="tr-TR" dirty="0"/>
              <a:t> </a:t>
            </a:r>
            <a:r>
              <a:rPr lang="tr-TR" dirty="0" err="1"/>
              <a:t>verification</a:t>
            </a:r>
            <a:r>
              <a:rPr lang="tr-TR" dirty="0"/>
              <a:t> / </a:t>
            </a:r>
            <a:r>
              <a:rPr lang="tr-TR" dirty="0" err="1"/>
              <a:t>ratings</a:t>
            </a:r>
            <a:endParaRPr lang="tr-TR" dirty="0"/>
          </a:p>
          <a:p>
            <a:pPr marL="742950" lvl="1" indent="-285750">
              <a:buFont typeface="Wingdings" panose="05000000000000000000" pitchFamily="2" charset="2"/>
              <a:buChar char="ü"/>
            </a:pPr>
            <a:r>
              <a:rPr lang="tr-TR" dirty="0" err="1"/>
              <a:t>Individuals</a:t>
            </a:r>
            <a:r>
              <a:rPr lang="tr-TR" dirty="0"/>
              <a:t> – </a:t>
            </a:r>
            <a:r>
              <a:rPr lang="tr-TR" dirty="0" err="1"/>
              <a:t>Corporates</a:t>
            </a:r>
            <a:endParaRPr lang="tr-TR" dirty="0"/>
          </a:p>
          <a:p>
            <a:pPr marL="285750" indent="-285750">
              <a:buFont typeface="Wingdings" panose="05000000000000000000" pitchFamily="2" charset="2"/>
              <a:buChar char="ü"/>
            </a:pPr>
            <a:r>
              <a:rPr lang="tr-TR" dirty="0" err="1"/>
              <a:t>Listing</a:t>
            </a:r>
            <a:endParaRPr lang="tr-TR" dirty="0"/>
          </a:p>
          <a:p>
            <a:pPr marL="285750" indent="-285750">
              <a:buFont typeface="Wingdings" panose="05000000000000000000" pitchFamily="2" charset="2"/>
              <a:buChar char="ü"/>
            </a:pPr>
            <a:r>
              <a:rPr lang="tr-TR" dirty="0"/>
              <a:t>Advanced </a:t>
            </a:r>
            <a:r>
              <a:rPr lang="tr-TR" dirty="0" err="1"/>
              <a:t>Token</a:t>
            </a:r>
            <a:r>
              <a:rPr lang="tr-TR" dirty="0"/>
              <a:t> </a:t>
            </a:r>
            <a:r>
              <a:rPr lang="tr-TR" dirty="0" err="1"/>
              <a:t>Search</a:t>
            </a:r>
            <a:r>
              <a:rPr lang="tr-TR" dirty="0"/>
              <a:t> / </a:t>
            </a:r>
            <a:r>
              <a:rPr lang="tr-TR" dirty="0" err="1"/>
              <a:t>Filter</a:t>
            </a:r>
            <a:endParaRPr lang="tr-TR" dirty="0"/>
          </a:p>
          <a:p>
            <a:pPr marL="285750" indent="-285750">
              <a:buFont typeface="Wingdings" panose="05000000000000000000" pitchFamily="2" charset="2"/>
              <a:buChar char="ü"/>
            </a:pPr>
            <a:endParaRPr lang="tr-TR" dirty="0"/>
          </a:p>
          <a:p>
            <a:pPr marL="285750" indent="-285750">
              <a:buFont typeface="Wingdings" panose="05000000000000000000" pitchFamily="2" charset="2"/>
              <a:buChar char="ü"/>
            </a:pPr>
            <a:endParaRPr lang="tr-TR" b="1" dirty="0"/>
          </a:p>
        </p:txBody>
      </p:sp>
      <p:sp>
        <p:nvSpPr>
          <p:cNvPr id="9" name="Rectangle 8">
            <a:extLst>
              <a:ext uri="{FF2B5EF4-FFF2-40B4-BE49-F238E27FC236}">
                <a16:creationId xmlns:a16="http://schemas.microsoft.com/office/drawing/2014/main" id="{38F6F8DA-CEA9-4A37-B562-7A6246C5B2D5}"/>
              </a:ext>
            </a:extLst>
          </p:cNvPr>
          <p:cNvSpPr/>
          <p:nvPr/>
        </p:nvSpPr>
        <p:spPr>
          <a:xfrm>
            <a:off x="8644844" y="682981"/>
            <a:ext cx="1739579" cy="461665"/>
          </a:xfrm>
          <a:prstGeom prst="rect">
            <a:avLst/>
          </a:prstGeom>
        </p:spPr>
        <p:txBody>
          <a:bodyPr wrap="none">
            <a:spAutoFit/>
          </a:bodyPr>
          <a:lstStyle/>
          <a:p>
            <a:r>
              <a:rPr lang="tr-TR" sz="2400" dirty="0" err="1">
                <a:latin typeface="Greycliff CF Heavy" panose="00000A00000000000000" pitchFamily="50" charset="-94"/>
              </a:rPr>
              <a:t>Tech</a:t>
            </a:r>
            <a:r>
              <a:rPr lang="tr-TR" sz="2400" dirty="0">
                <a:latin typeface="Greycliff CF Heavy" panose="00000A00000000000000" pitchFamily="50" charset="-94"/>
              </a:rPr>
              <a:t> </a:t>
            </a:r>
            <a:r>
              <a:rPr lang="tr-TR" sz="2400" dirty="0" err="1">
                <a:latin typeface="Greycliff CF Heavy" panose="00000A00000000000000" pitchFamily="50" charset="-94"/>
              </a:rPr>
              <a:t>Stack</a:t>
            </a:r>
            <a:endParaRPr lang="tr-TR" sz="2400" dirty="0">
              <a:latin typeface="Greycliff CF Heavy" panose="00000A00000000000000" pitchFamily="50" charset="-94"/>
            </a:endParaRPr>
          </a:p>
        </p:txBody>
      </p:sp>
      <p:sp>
        <p:nvSpPr>
          <p:cNvPr id="11" name="Rectangle 10">
            <a:extLst>
              <a:ext uri="{FF2B5EF4-FFF2-40B4-BE49-F238E27FC236}">
                <a16:creationId xmlns:a16="http://schemas.microsoft.com/office/drawing/2014/main" id="{807C5FEE-164D-4B5D-9F52-B9E70C2260DC}"/>
              </a:ext>
            </a:extLst>
          </p:cNvPr>
          <p:cNvSpPr/>
          <p:nvPr/>
        </p:nvSpPr>
        <p:spPr>
          <a:xfrm>
            <a:off x="646923" y="1436922"/>
            <a:ext cx="6096000" cy="646331"/>
          </a:xfrm>
          <a:prstGeom prst="rect">
            <a:avLst/>
          </a:prstGeom>
        </p:spPr>
        <p:txBody>
          <a:bodyPr>
            <a:spAutoFit/>
          </a:bodyPr>
          <a:lstStyle/>
          <a:p>
            <a:r>
              <a:rPr lang="tr-TR" dirty="0"/>
              <a:t>İçerik oluşturucuların ve </a:t>
            </a:r>
            <a:r>
              <a:rPr lang="tr-TR" dirty="0" err="1"/>
              <a:t>koleksiyonerlerin</a:t>
            </a:r>
            <a:r>
              <a:rPr lang="tr-TR" dirty="0"/>
              <a:t> </a:t>
            </a:r>
            <a:r>
              <a:rPr lang="tr-TR" dirty="0" err="1"/>
              <a:t>NFT'leri</a:t>
            </a:r>
            <a:r>
              <a:rPr lang="tr-TR" dirty="0"/>
              <a:t> basıp takas etmeleri için oluşturulan platformdur.</a:t>
            </a:r>
          </a:p>
        </p:txBody>
      </p:sp>
    </p:spTree>
    <p:extLst>
      <p:ext uri="{BB962C8B-B14F-4D97-AF65-F5344CB8AC3E}">
        <p14:creationId xmlns:p14="http://schemas.microsoft.com/office/powerpoint/2010/main" val="334037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47CC0-8729-45E2-A250-2EB09518B6B1}"/>
              </a:ext>
            </a:extLst>
          </p:cNvPr>
          <p:cNvSpPr>
            <a:spLocks noGrp="1"/>
          </p:cNvSpPr>
          <p:nvPr>
            <p:ph type="title"/>
          </p:nvPr>
        </p:nvSpPr>
        <p:spPr>
          <a:xfrm>
            <a:off x="598068" y="542689"/>
            <a:ext cx="10058400" cy="1371600"/>
          </a:xfrm>
        </p:spPr>
        <p:txBody>
          <a:bodyPr/>
          <a:lstStyle/>
          <a:p>
            <a:r>
              <a:rPr lang="tr-TR" dirty="0"/>
              <a:t>Ders İçeriği</a:t>
            </a:r>
          </a:p>
        </p:txBody>
      </p:sp>
      <p:grpSp>
        <p:nvGrpSpPr>
          <p:cNvPr id="3" name="Group 2">
            <a:extLst>
              <a:ext uri="{FF2B5EF4-FFF2-40B4-BE49-F238E27FC236}">
                <a16:creationId xmlns:a16="http://schemas.microsoft.com/office/drawing/2014/main" id="{048FADE8-7882-4ADA-AAAD-973618AE3F94}"/>
              </a:ext>
            </a:extLst>
          </p:cNvPr>
          <p:cNvGrpSpPr/>
          <p:nvPr/>
        </p:nvGrpSpPr>
        <p:grpSpPr>
          <a:xfrm>
            <a:off x="598068" y="1794915"/>
            <a:ext cx="3361284" cy="692253"/>
            <a:chOff x="727071" y="0"/>
            <a:chExt cx="4009848" cy="920339"/>
          </a:xfrm>
          <a:solidFill>
            <a:schemeClr val="bg1"/>
          </a:solidFill>
        </p:grpSpPr>
        <p:sp>
          <p:nvSpPr>
            <p:cNvPr id="4" name="Rectangle 3">
              <a:extLst>
                <a:ext uri="{FF2B5EF4-FFF2-40B4-BE49-F238E27FC236}">
                  <a16:creationId xmlns:a16="http://schemas.microsoft.com/office/drawing/2014/main" id="{6D64C873-8043-498D-AA64-A7B0C70F6DCE}"/>
                </a:ext>
              </a:extLst>
            </p:cNvPr>
            <p:cNvSpPr/>
            <p:nvPr/>
          </p:nvSpPr>
          <p:spPr>
            <a:xfrm>
              <a:off x="727071" y="0"/>
              <a:ext cx="4009848" cy="920339"/>
            </a:xfrm>
            <a:prstGeom prst="rect">
              <a:avLst/>
            </a:prstGeom>
            <a:grp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5" name="TextBox 4">
              <a:extLst>
                <a:ext uri="{FF2B5EF4-FFF2-40B4-BE49-F238E27FC236}">
                  <a16:creationId xmlns:a16="http://schemas.microsoft.com/office/drawing/2014/main" id="{245B8043-B6AD-40D2-91D5-534B3DC18F57}"/>
                </a:ext>
              </a:extLst>
            </p:cNvPr>
            <p:cNvSpPr txBox="1"/>
            <p:nvPr/>
          </p:nvSpPr>
          <p:spPr>
            <a:xfrm>
              <a:off x="727071" y="0"/>
              <a:ext cx="4009848" cy="920339"/>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tr-TR" sz="2100" b="1" kern="1200" dirty="0">
                  <a:solidFill>
                    <a:schemeClr val="accent1">
                      <a:lumMod val="75000"/>
                    </a:schemeClr>
                  </a:solidFill>
                </a:rPr>
                <a:t>1- </a:t>
              </a:r>
              <a:r>
                <a:rPr lang="tr-TR" sz="2100" b="1" kern="1200" dirty="0" err="1">
                  <a:solidFill>
                    <a:schemeClr val="accent1">
                      <a:lumMod val="75000"/>
                    </a:schemeClr>
                  </a:solidFill>
                </a:rPr>
                <a:t>Blockchain</a:t>
              </a:r>
              <a:r>
                <a:rPr lang="tr-TR" sz="2100" b="1" kern="1200" dirty="0">
                  <a:solidFill>
                    <a:schemeClr val="accent1">
                      <a:lumMod val="75000"/>
                    </a:schemeClr>
                  </a:solidFill>
                </a:rPr>
                <a:t> Nedir?</a:t>
              </a:r>
              <a:endParaRPr lang="en-US" sz="2100" b="1" kern="1200" dirty="0">
                <a:solidFill>
                  <a:schemeClr val="accent1">
                    <a:lumMod val="75000"/>
                  </a:schemeClr>
                </a:solidFill>
              </a:endParaRPr>
            </a:p>
          </p:txBody>
        </p:sp>
      </p:grpSp>
      <p:grpSp>
        <p:nvGrpSpPr>
          <p:cNvPr id="36" name="Group 35">
            <a:extLst>
              <a:ext uri="{FF2B5EF4-FFF2-40B4-BE49-F238E27FC236}">
                <a16:creationId xmlns:a16="http://schemas.microsoft.com/office/drawing/2014/main" id="{264647DC-22DA-40DE-A0B1-B7EFF5312037}"/>
              </a:ext>
            </a:extLst>
          </p:cNvPr>
          <p:cNvGrpSpPr/>
          <p:nvPr/>
        </p:nvGrpSpPr>
        <p:grpSpPr>
          <a:xfrm>
            <a:off x="598068" y="3647323"/>
            <a:ext cx="3361284" cy="692253"/>
            <a:chOff x="727071" y="0"/>
            <a:chExt cx="4009848" cy="920339"/>
          </a:xfrm>
          <a:solidFill>
            <a:schemeClr val="bg1"/>
          </a:solidFill>
        </p:grpSpPr>
        <p:sp>
          <p:nvSpPr>
            <p:cNvPr id="37" name="Rectangle 36">
              <a:extLst>
                <a:ext uri="{FF2B5EF4-FFF2-40B4-BE49-F238E27FC236}">
                  <a16:creationId xmlns:a16="http://schemas.microsoft.com/office/drawing/2014/main" id="{EB3241B9-0290-4FB8-BB7C-C94B8CC58DD1}"/>
                </a:ext>
              </a:extLst>
            </p:cNvPr>
            <p:cNvSpPr/>
            <p:nvPr/>
          </p:nvSpPr>
          <p:spPr>
            <a:xfrm>
              <a:off x="727071" y="0"/>
              <a:ext cx="4009848" cy="920339"/>
            </a:xfrm>
            <a:prstGeom prst="rect">
              <a:avLst/>
            </a:prstGeom>
            <a:grp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38" name="TextBox 37">
              <a:extLst>
                <a:ext uri="{FF2B5EF4-FFF2-40B4-BE49-F238E27FC236}">
                  <a16:creationId xmlns:a16="http://schemas.microsoft.com/office/drawing/2014/main" id="{43DBBCC2-0BB9-4E52-B75B-A2844CE55C2D}"/>
                </a:ext>
              </a:extLst>
            </p:cNvPr>
            <p:cNvSpPr txBox="1"/>
            <p:nvPr/>
          </p:nvSpPr>
          <p:spPr>
            <a:xfrm>
              <a:off x="727071" y="0"/>
              <a:ext cx="4009848" cy="920339"/>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tr-TR" sz="2100" b="1" kern="1200" dirty="0">
                  <a:solidFill>
                    <a:schemeClr val="accent1">
                      <a:lumMod val="75000"/>
                    </a:schemeClr>
                  </a:solidFill>
                </a:rPr>
                <a:t>3- </a:t>
              </a:r>
              <a:r>
                <a:rPr lang="tr-TR" sz="2100" b="1" kern="1200" dirty="0" err="1">
                  <a:solidFill>
                    <a:schemeClr val="accent1">
                      <a:lumMod val="75000"/>
                    </a:schemeClr>
                  </a:solidFill>
                </a:rPr>
                <a:t>Konsensus</a:t>
              </a:r>
              <a:r>
                <a:rPr lang="tr-TR" sz="2100" b="1" kern="1200" dirty="0">
                  <a:solidFill>
                    <a:schemeClr val="accent1">
                      <a:lumMod val="75000"/>
                    </a:schemeClr>
                  </a:solidFill>
                </a:rPr>
                <a:t> algoritmaları</a:t>
              </a:r>
              <a:endParaRPr lang="en-US" sz="2100" b="1" kern="1200" dirty="0">
                <a:solidFill>
                  <a:schemeClr val="accent1">
                    <a:lumMod val="75000"/>
                  </a:schemeClr>
                </a:solidFill>
              </a:endParaRPr>
            </a:p>
          </p:txBody>
        </p:sp>
      </p:grpSp>
      <p:grpSp>
        <p:nvGrpSpPr>
          <p:cNvPr id="39" name="Group 38">
            <a:extLst>
              <a:ext uri="{FF2B5EF4-FFF2-40B4-BE49-F238E27FC236}">
                <a16:creationId xmlns:a16="http://schemas.microsoft.com/office/drawing/2014/main" id="{007B977D-549A-4118-A288-7A5314136809}"/>
              </a:ext>
            </a:extLst>
          </p:cNvPr>
          <p:cNvGrpSpPr/>
          <p:nvPr/>
        </p:nvGrpSpPr>
        <p:grpSpPr>
          <a:xfrm>
            <a:off x="598068" y="4573527"/>
            <a:ext cx="3361284" cy="692253"/>
            <a:chOff x="727071" y="0"/>
            <a:chExt cx="4009848" cy="920339"/>
          </a:xfrm>
        </p:grpSpPr>
        <p:sp>
          <p:nvSpPr>
            <p:cNvPr id="40" name="Rectangle 39">
              <a:extLst>
                <a:ext uri="{FF2B5EF4-FFF2-40B4-BE49-F238E27FC236}">
                  <a16:creationId xmlns:a16="http://schemas.microsoft.com/office/drawing/2014/main" id="{41D964DA-B325-4DA6-8F22-A0057CCB69D2}"/>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41" name="TextBox 40">
              <a:extLst>
                <a:ext uri="{FF2B5EF4-FFF2-40B4-BE49-F238E27FC236}">
                  <a16:creationId xmlns:a16="http://schemas.microsoft.com/office/drawing/2014/main" id="{E4F057F8-616D-433E-833E-9729AF4F9C27}"/>
                </a:ext>
              </a:extLst>
            </p:cNvPr>
            <p:cNvSpPr txBox="1"/>
            <p:nvPr/>
          </p:nvSpPr>
          <p:spPr>
            <a:xfrm>
              <a:off x="727071" y="0"/>
              <a:ext cx="4009848" cy="9203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lvl="0" algn="ctr" defTabSz="933450">
                <a:lnSpc>
                  <a:spcPct val="90000"/>
                </a:lnSpc>
                <a:spcBef>
                  <a:spcPct val="0"/>
                </a:spcBef>
                <a:spcAft>
                  <a:spcPct val="35000"/>
                </a:spcAft>
              </a:pPr>
              <a:r>
                <a:rPr lang="tr-TR" sz="2100" b="1" dirty="0">
                  <a:solidFill>
                    <a:schemeClr val="accent1">
                      <a:lumMod val="75000"/>
                    </a:schemeClr>
                  </a:solidFill>
                </a:rPr>
                <a:t>4- </a:t>
              </a:r>
              <a:r>
                <a:rPr lang="tr-TR" sz="2100" b="1" dirty="0" err="1">
                  <a:solidFill>
                    <a:schemeClr val="accent1">
                      <a:lumMod val="75000"/>
                    </a:schemeClr>
                  </a:solidFill>
                </a:rPr>
                <a:t>Blockchain</a:t>
              </a:r>
              <a:r>
                <a:rPr lang="tr-TR" sz="2100" b="1" dirty="0">
                  <a:solidFill>
                    <a:schemeClr val="accent1">
                      <a:lumMod val="75000"/>
                    </a:schemeClr>
                  </a:solidFill>
                </a:rPr>
                <a:t> Platformları 1</a:t>
              </a:r>
              <a:endParaRPr lang="en-US" sz="2100" b="1" kern="1200" dirty="0">
                <a:solidFill>
                  <a:schemeClr val="accent1">
                    <a:lumMod val="75000"/>
                  </a:schemeClr>
                </a:solidFill>
              </a:endParaRPr>
            </a:p>
          </p:txBody>
        </p:sp>
      </p:grpSp>
      <p:grpSp>
        <p:nvGrpSpPr>
          <p:cNvPr id="42" name="Group 41">
            <a:extLst>
              <a:ext uri="{FF2B5EF4-FFF2-40B4-BE49-F238E27FC236}">
                <a16:creationId xmlns:a16="http://schemas.microsoft.com/office/drawing/2014/main" id="{1A25B7CA-1D43-4865-A94B-7AB4C9AC23BC}"/>
              </a:ext>
            </a:extLst>
          </p:cNvPr>
          <p:cNvGrpSpPr/>
          <p:nvPr/>
        </p:nvGrpSpPr>
        <p:grpSpPr>
          <a:xfrm>
            <a:off x="598068" y="5507840"/>
            <a:ext cx="3361284" cy="692253"/>
            <a:chOff x="727071" y="0"/>
            <a:chExt cx="4009848" cy="920339"/>
          </a:xfrm>
        </p:grpSpPr>
        <p:sp>
          <p:nvSpPr>
            <p:cNvPr id="43" name="Rectangle 42">
              <a:extLst>
                <a:ext uri="{FF2B5EF4-FFF2-40B4-BE49-F238E27FC236}">
                  <a16:creationId xmlns:a16="http://schemas.microsoft.com/office/drawing/2014/main" id="{22E867F6-90B1-460E-A27C-89FB710FB454}"/>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44" name="TextBox 43">
              <a:extLst>
                <a:ext uri="{FF2B5EF4-FFF2-40B4-BE49-F238E27FC236}">
                  <a16:creationId xmlns:a16="http://schemas.microsoft.com/office/drawing/2014/main" id="{86D39AB6-756F-417C-8E65-2E39214A391B}"/>
                </a:ext>
              </a:extLst>
            </p:cNvPr>
            <p:cNvSpPr txBox="1"/>
            <p:nvPr/>
          </p:nvSpPr>
          <p:spPr>
            <a:xfrm>
              <a:off x="727071" y="0"/>
              <a:ext cx="4009848" cy="920339"/>
            </a:xfrm>
            <a:prstGeom prst="rect">
              <a:avLst/>
            </a:prstGeom>
            <a:noFill/>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algn="ctr" defTabSz="933450">
                <a:lnSpc>
                  <a:spcPct val="90000"/>
                </a:lnSpc>
                <a:spcBef>
                  <a:spcPct val="0"/>
                </a:spcBef>
                <a:spcAft>
                  <a:spcPct val="35000"/>
                </a:spcAft>
              </a:pPr>
              <a:r>
                <a:rPr lang="tr-TR" sz="2100" b="1" kern="1200" dirty="0">
                  <a:solidFill>
                    <a:schemeClr val="accent1">
                      <a:lumMod val="75000"/>
                    </a:schemeClr>
                  </a:solidFill>
                </a:rPr>
                <a:t>5-</a:t>
              </a:r>
              <a:r>
                <a:rPr lang="tr-TR" sz="2100" b="1" dirty="0">
                  <a:solidFill>
                    <a:schemeClr val="accent1">
                      <a:lumMod val="75000"/>
                    </a:schemeClr>
                  </a:solidFill>
                </a:rPr>
                <a:t>Blockchain Platformları 2</a:t>
              </a:r>
              <a:r>
                <a:rPr lang="tr-TR" sz="2100" b="1" kern="1200" dirty="0">
                  <a:solidFill>
                    <a:schemeClr val="accent1">
                      <a:lumMod val="75000"/>
                    </a:schemeClr>
                  </a:solidFill>
                </a:rPr>
                <a:t> </a:t>
              </a:r>
              <a:endParaRPr lang="en-US" sz="2100" b="1" kern="1200" dirty="0">
                <a:solidFill>
                  <a:schemeClr val="accent1">
                    <a:lumMod val="75000"/>
                  </a:schemeClr>
                </a:solidFill>
              </a:endParaRPr>
            </a:p>
          </p:txBody>
        </p:sp>
      </p:grpSp>
      <p:grpSp>
        <p:nvGrpSpPr>
          <p:cNvPr id="45" name="Group 44">
            <a:extLst>
              <a:ext uri="{FF2B5EF4-FFF2-40B4-BE49-F238E27FC236}">
                <a16:creationId xmlns:a16="http://schemas.microsoft.com/office/drawing/2014/main" id="{25BB4CB2-AC44-4A49-8BAA-66CD053C059B}"/>
              </a:ext>
            </a:extLst>
          </p:cNvPr>
          <p:cNvGrpSpPr/>
          <p:nvPr/>
        </p:nvGrpSpPr>
        <p:grpSpPr>
          <a:xfrm>
            <a:off x="4415358" y="1794915"/>
            <a:ext cx="3361284" cy="692253"/>
            <a:chOff x="727071" y="0"/>
            <a:chExt cx="4009848" cy="920339"/>
          </a:xfrm>
          <a:solidFill>
            <a:schemeClr val="accent1">
              <a:lumMod val="60000"/>
              <a:lumOff val="40000"/>
            </a:schemeClr>
          </a:solidFill>
        </p:grpSpPr>
        <p:sp>
          <p:nvSpPr>
            <p:cNvPr id="46" name="Rectangle 45">
              <a:extLst>
                <a:ext uri="{FF2B5EF4-FFF2-40B4-BE49-F238E27FC236}">
                  <a16:creationId xmlns:a16="http://schemas.microsoft.com/office/drawing/2014/main" id="{FFD5D8A7-4B85-4FB5-8A7D-D3069A3EAA3C}"/>
                </a:ext>
              </a:extLst>
            </p:cNvPr>
            <p:cNvSpPr/>
            <p:nvPr/>
          </p:nvSpPr>
          <p:spPr>
            <a:xfrm>
              <a:off x="727071" y="0"/>
              <a:ext cx="4009848" cy="920339"/>
            </a:xfrm>
            <a:prstGeom prst="rect">
              <a:avLst/>
            </a:prstGeom>
            <a:grp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47" name="TextBox 46">
              <a:extLst>
                <a:ext uri="{FF2B5EF4-FFF2-40B4-BE49-F238E27FC236}">
                  <a16:creationId xmlns:a16="http://schemas.microsoft.com/office/drawing/2014/main" id="{76524646-1681-4A91-AA36-7591AEC96466}"/>
                </a:ext>
              </a:extLst>
            </p:cNvPr>
            <p:cNvSpPr txBox="1"/>
            <p:nvPr/>
          </p:nvSpPr>
          <p:spPr>
            <a:xfrm>
              <a:off x="727071" y="0"/>
              <a:ext cx="4009848" cy="920339"/>
            </a:xfrm>
            <a:prstGeom prst="rect">
              <a:avLst/>
            </a:prstGeom>
            <a:solidFill>
              <a:schemeClr val="bg1"/>
            </a:solidFill>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tr-TR" sz="2100" b="1" kern="1200" dirty="0">
                  <a:solidFill>
                    <a:schemeClr val="accent1">
                      <a:lumMod val="75000"/>
                    </a:schemeClr>
                  </a:solidFill>
                </a:rPr>
                <a:t>6- </a:t>
              </a:r>
              <a:r>
                <a:rPr lang="tr-TR" sz="2100" b="1" kern="1200" dirty="0" err="1">
                  <a:solidFill>
                    <a:schemeClr val="accent1">
                      <a:lumMod val="75000"/>
                    </a:schemeClr>
                  </a:solidFill>
                </a:rPr>
                <a:t>Kriptopara</a:t>
              </a:r>
              <a:endParaRPr lang="en-US" sz="2100" b="1" kern="1200" dirty="0">
                <a:solidFill>
                  <a:schemeClr val="accent1">
                    <a:lumMod val="75000"/>
                  </a:schemeClr>
                </a:solidFill>
              </a:endParaRPr>
            </a:p>
          </p:txBody>
        </p:sp>
      </p:grpSp>
      <p:grpSp>
        <p:nvGrpSpPr>
          <p:cNvPr id="48" name="Group 47">
            <a:extLst>
              <a:ext uri="{FF2B5EF4-FFF2-40B4-BE49-F238E27FC236}">
                <a16:creationId xmlns:a16="http://schemas.microsoft.com/office/drawing/2014/main" id="{7FE4152D-2E05-4477-AC9B-F576DB0863E4}"/>
              </a:ext>
            </a:extLst>
          </p:cNvPr>
          <p:cNvGrpSpPr/>
          <p:nvPr/>
        </p:nvGrpSpPr>
        <p:grpSpPr>
          <a:xfrm>
            <a:off x="4415358" y="2721119"/>
            <a:ext cx="3361284" cy="692253"/>
            <a:chOff x="727071" y="0"/>
            <a:chExt cx="4009848" cy="920339"/>
          </a:xfrm>
        </p:grpSpPr>
        <p:sp>
          <p:nvSpPr>
            <p:cNvPr id="49" name="Rectangle 48">
              <a:extLst>
                <a:ext uri="{FF2B5EF4-FFF2-40B4-BE49-F238E27FC236}">
                  <a16:creationId xmlns:a16="http://schemas.microsoft.com/office/drawing/2014/main" id="{9C16F275-4DEC-4EBF-8C8E-E97A56CDC7EC}"/>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50" name="TextBox 49">
              <a:extLst>
                <a:ext uri="{FF2B5EF4-FFF2-40B4-BE49-F238E27FC236}">
                  <a16:creationId xmlns:a16="http://schemas.microsoft.com/office/drawing/2014/main" id="{18053002-99CE-43CD-AD54-747E98F6E675}"/>
                </a:ext>
              </a:extLst>
            </p:cNvPr>
            <p:cNvSpPr txBox="1"/>
            <p:nvPr/>
          </p:nvSpPr>
          <p:spPr>
            <a:xfrm>
              <a:off x="727071" y="0"/>
              <a:ext cx="4009848" cy="920339"/>
            </a:xfrm>
            <a:prstGeom prst="rect">
              <a:avLst/>
            </a:prstGeom>
            <a:solidFill>
              <a:schemeClr val="bg1"/>
            </a:solidFill>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lvl="0" algn="ctr" defTabSz="933450">
                <a:lnSpc>
                  <a:spcPct val="90000"/>
                </a:lnSpc>
                <a:spcBef>
                  <a:spcPct val="0"/>
                </a:spcBef>
                <a:spcAft>
                  <a:spcPct val="35000"/>
                </a:spcAft>
              </a:pPr>
              <a:r>
                <a:rPr lang="tr-TR" sz="2100" b="1" kern="1200" dirty="0">
                  <a:solidFill>
                    <a:schemeClr val="accent1">
                      <a:lumMod val="75000"/>
                    </a:schemeClr>
                  </a:solidFill>
                </a:rPr>
                <a:t>7-</a:t>
              </a:r>
              <a:r>
                <a:rPr lang="tr-TR" sz="2100" b="1" dirty="0">
                  <a:solidFill>
                    <a:schemeClr val="accent1">
                      <a:lumMod val="75000"/>
                    </a:schemeClr>
                  </a:solidFill>
                </a:rPr>
                <a:t> Akıllı Sözleşmeler</a:t>
              </a:r>
              <a:endParaRPr lang="en-US" sz="2100" b="1" kern="1200" dirty="0">
                <a:solidFill>
                  <a:schemeClr val="accent1">
                    <a:lumMod val="75000"/>
                  </a:schemeClr>
                </a:solidFill>
              </a:endParaRPr>
            </a:p>
          </p:txBody>
        </p:sp>
      </p:grpSp>
      <p:grpSp>
        <p:nvGrpSpPr>
          <p:cNvPr id="51" name="Group 50">
            <a:extLst>
              <a:ext uri="{FF2B5EF4-FFF2-40B4-BE49-F238E27FC236}">
                <a16:creationId xmlns:a16="http://schemas.microsoft.com/office/drawing/2014/main" id="{09D295F6-3CEC-4559-9310-AE74B5A545A6}"/>
              </a:ext>
            </a:extLst>
          </p:cNvPr>
          <p:cNvGrpSpPr/>
          <p:nvPr/>
        </p:nvGrpSpPr>
        <p:grpSpPr>
          <a:xfrm>
            <a:off x="4415358" y="3647323"/>
            <a:ext cx="3361284" cy="692253"/>
            <a:chOff x="727071" y="0"/>
            <a:chExt cx="4009848" cy="920339"/>
          </a:xfrm>
        </p:grpSpPr>
        <p:sp>
          <p:nvSpPr>
            <p:cNvPr id="52" name="Rectangle 51">
              <a:extLst>
                <a:ext uri="{FF2B5EF4-FFF2-40B4-BE49-F238E27FC236}">
                  <a16:creationId xmlns:a16="http://schemas.microsoft.com/office/drawing/2014/main" id="{29089E3A-048D-47BA-A9DA-A1F30EEC507E}"/>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53" name="TextBox 52">
              <a:extLst>
                <a:ext uri="{FF2B5EF4-FFF2-40B4-BE49-F238E27FC236}">
                  <a16:creationId xmlns:a16="http://schemas.microsoft.com/office/drawing/2014/main" id="{F2B4A02F-F065-4810-91D2-7C157DF3E57D}"/>
                </a:ext>
              </a:extLst>
            </p:cNvPr>
            <p:cNvSpPr txBox="1"/>
            <p:nvPr/>
          </p:nvSpPr>
          <p:spPr>
            <a:xfrm>
              <a:off x="727071" y="0"/>
              <a:ext cx="4009848" cy="920339"/>
            </a:xfrm>
            <a:prstGeom prst="rect">
              <a:avLst/>
            </a:prstGeom>
            <a:noFill/>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lvl="0" algn="ctr" defTabSz="933450">
                <a:lnSpc>
                  <a:spcPct val="90000"/>
                </a:lnSpc>
                <a:spcBef>
                  <a:spcPct val="0"/>
                </a:spcBef>
                <a:spcAft>
                  <a:spcPct val="35000"/>
                </a:spcAft>
              </a:pPr>
              <a:r>
                <a:rPr lang="tr-TR" sz="2100" b="1" kern="1200" dirty="0">
                  <a:solidFill>
                    <a:schemeClr val="accent1">
                      <a:lumMod val="75000"/>
                    </a:schemeClr>
                  </a:solidFill>
                </a:rPr>
                <a:t>8- </a:t>
              </a:r>
              <a:r>
                <a:rPr lang="tr-TR" sz="2100" b="1" dirty="0" err="1">
                  <a:solidFill>
                    <a:schemeClr val="accent1">
                      <a:lumMod val="75000"/>
                    </a:schemeClr>
                  </a:solidFill>
                </a:rPr>
                <a:t>Dapp</a:t>
              </a:r>
              <a:r>
                <a:rPr lang="tr-TR" sz="2100" b="1" dirty="0">
                  <a:solidFill>
                    <a:schemeClr val="accent1">
                      <a:lumMod val="75000"/>
                    </a:schemeClr>
                  </a:solidFill>
                </a:rPr>
                <a:t>/DAO/</a:t>
              </a:r>
              <a:r>
                <a:rPr lang="tr-TR" sz="2100" b="1" dirty="0" err="1">
                  <a:solidFill>
                    <a:schemeClr val="accent1">
                      <a:lumMod val="75000"/>
                    </a:schemeClr>
                  </a:solidFill>
                </a:rPr>
                <a:t>DeFi</a:t>
              </a:r>
              <a:endParaRPr lang="en-US" sz="2100" b="1" kern="1200" dirty="0">
                <a:solidFill>
                  <a:schemeClr val="accent1">
                    <a:lumMod val="75000"/>
                  </a:schemeClr>
                </a:solidFill>
              </a:endParaRPr>
            </a:p>
          </p:txBody>
        </p:sp>
      </p:grpSp>
      <p:grpSp>
        <p:nvGrpSpPr>
          <p:cNvPr id="54" name="Group 53">
            <a:extLst>
              <a:ext uri="{FF2B5EF4-FFF2-40B4-BE49-F238E27FC236}">
                <a16:creationId xmlns:a16="http://schemas.microsoft.com/office/drawing/2014/main" id="{31A047EC-122C-4AB1-9CF9-D497623A5A65}"/>
              </a:ext>
            </a:extLst>
          </p:cNvPr>
          <p:cNvGrpSpPr/>
          <p:nvPr/>
        </p:nvGrpSpPr>
        <p:grpSpPr>
          <a:xfrm>
            <a:off x="4415358" y="4573527"/>
            <a:ext cx="3361284" cy="692253"/>
            <a:chOff x="727071" y="0"/>
            <a:chExt cx="4009848" cy="920339"/>
          </a:xfrm>
        </p:grpSpPr>
        <p:sp>
          <p:nvSpPr>
            <p:cNvPr id="55" name="Rectangle 54">
              <a:extLst>
                <a:ext uri="{FF2B5EF4-FFF2-40B4-BE49-F238E27FC236}">
                  <a16:creationId xmlns:a16="http://schemas.microsoft.com/office/drawing/2014/main" id="{F4A1397D-904F-47E9-9A7E-7D5503F5E766}"/>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56" name="TextBox 55">
              <a:extLst>
                <a:ext uri="{FF2B5EF4-FFF2-40B4-BE49-F238E27FC236}">
                  <a16:creationId xmlns:a16="http://schemas.microsoft.com/office/drawing/2014/main" id="{BCCF7EF6-C49B-419F-9EE8-C533F8A3803E}"/>
                </a:ext>
              </a:extLst>
            </p:cNvPr>
            <p:cNvSpPr txBox="1"/>
            <p:nvPr/>
          </p:nvSpPr>
          <p:spPr>
            <a:xfrm>
              <a:off x="727071" y="0"/>
              <a:ext cx="4009848" cy="920339"/>
            </a:xfrm>
            <a:prstGeom prst="rect">
              <a:avLst/>
            </a:prstGeom>
            <a:noFill/>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lvl="0" algn="ctr" defTabSz="933450">
                <a:lnSpc>
                  <a:spcPct val="90000"/>
                </a:lnSpc>
                <a:spcBef>
                  <a:spcPct val="0"/>
                </a:spcBef>
                <a:spcAft>
                  <a:spcPct val="35000"/>
                </a:spcAft>
              </a:pPr>
              <a:r>
                <a:rPr lang="tr-TR" sz="2100" b="1" dirty="0">
                  <a:solidFill>
                    <a:schemeClr val="accent1">
                      <a:lumMod val="75000"/>
                    </a:schemeClr>
                  </a:solidFill>
                </a:rPr>
                <a:t>9- </a:t>
              </a:r>
              <a:r>
                <a:rPr lang="tr-TR" sz="2100" b="1" dirty="0" err="1">
                  <a:solidFill>
                    <a:schemeClr val="accent1">
                      <a:lumMod val="75000"/>
                    </a:schemeClr>
                  </a:solidFill>
                </a:rPr>
                <a:t>Interoperability</a:t>
              </a:r>
              <a:endParaRPr lang="en-US" sz="2100" b="1" kern="1200" dirty="0">
                <a:solidFill>
                  <a:schemeClr val="accent1">
                    <a:lumMod val="75000"/>
                  </a:schemeClr>
                </a:solidFill>
              </a:endParaRPr>
            </a:p>
          </p:txBody>
        </p:sp>
      </p:grpSp>
      <p:grpSp>
        <p:nvGrpSpPr>
          <p:cNvPr id="57" name="Group 56">
            <a:extLst>
              <a:ext uri="{FF2B5EF4-FFF2-40B4-BE49-F238E27FC236}">
                <a16:creationId xmlns:a16="http://schemas.microsoft.com/office/drawing/2014/main" id="{601AE615-4867-4CF5-ABC5-C6B3CD6858BC}"/>
              </a:ext>
            </a:extLst>
          </p:cNvPr>
          <p:cNvGrpSpPr/>
          <p:nvPr/>
        </p:nvGrpSpPr>
        <p:grpSpPr>
          <a:xfrm>
            <a:off x="4415358" y="5507840"/>
            <a:ext cx="3361284" cy="692253"/>
            <a:chOff x="727071" y="0"/>
            <a:chExt cx="4009848" cy="920339"/>
          </a:xfrm>
        </p:grpSpPr>
        <p:sp>
          <p:nvSpPr>
            <p:cNvPr id="58" name="Rectangle 57">
              <a:extLst>
                <a:ext uri="{FF2B5EF4-FFF2-40B4-BE49-F238E27FC236}">
                  <a16:creationId xmlns:a16="http://schemas.microsoft.com/office/drawing/2014/main" id="{F7FA6954-ED8B-4CF5-99F7-57D388FD92B6}"/>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59" name="TextBox 58">
              <a:extLst>
                <a:ext uri="{FF2B5EF4-FFF2-40B4-BE49-F238E27FC236}">
                  <a16:creationId xmlns:a16="http://schemas.microsoft.com/office/drawing/2014/main" id="{5D1C818A-D3EC-4462-8909-63BBFE745648}"/>
                </a:ext>
              </a:extLst>
            </p:cNvPr>
            <p:cNvSpPr txBox="1"/>
            <p:nvPr/>
          </p:nvSpPr>
          <p:spPr>
            <a:xfrm>
              <a:off x="727071" y="0"/>
              <a:ext cx="4009848" cy="920339"/>
            </a:xfrm>
            <a:prstGeom prst="rect">
              <a:avLst/>
            </a:prstGeom>
            <a:solidFill>
              <a:srgbClr val="DBDACB"/>
            </a:solidFill>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lvl="0" algn="ctr" defTabSz="933450">
                <a:lnSpc>
                  <a:spcPct val="90000"/>
                </a:lnSpc>
                <a:spcBef>
                  <a:spcPct val="0"/>
                </a:spcBef>
                <a:spcAft>
                  <a:spcPct val="35000"/>
                </a:spcAft>
              </a:pPr>
              <a:r>
                <a:rPr lang="tr-TR" sz="2100" b="1" kern="1200" dirty="0">
                  <a:solidFill>
                    <a:schemeClr val="accent1">
                      <a:lumMod val="75000"/>
                    </a:schemeClr>
                  </a:solidFill>
                </a:rPr>
                <a:t>10- </a:t>
              </a:r>
              <a:r>
                <a:rPr lang="tr-TR" sz="2100" b="1" dirty="0">
                  <a:solidFill>
                    <a:schemeClr val="accent1">
                      <a:lumMod val="75000"/>
                    </a:schemeClr>
                  </a:solidFill>
                </a:rPr>
                <a:t>NFT, IPFS</a:t>
              </a:r>
              <a:endParaRPr lang="en-US" sz="2100" b="1" kern="1200" dirty="0">
                <a:solidFill>
                  <a:schemeClr val="accent1">
                    <a:lumMod val="75000"/>
                  </a:schemeClr>
                </a:solidFill>
              </a:endParaRPr>
            </a:p>
          </p:txBody>
        </p:sp>
      </p:grpSp>
      <p:grpSp>
        <p:nvGrpSpPr>
          <p:cNvPr id="60" name="Group 59">
            <a:extLst>
              <a:ext uri="{FF2B5EF4-FFF2-40B4-BE49-F238E27FC236}">
                <a16:creationId xmlns:a16="http://schemas.microsoft.com/office/drawing/2014/main" id="{0B26E45E-004A-4752-96D1-625B135D8BD5}"/>
              </a:ext>
            </a:extLst>
          </p:cNvPr>
          <p:cNvGrpSpPr/>
          <p:nvPr/>
        </p:nvGrpSpPr>
        <p:grpSpPr>
          <a:xfrm>
            <a:off x="8232648" y="1794915"/>
            <a:ext cx="3361284" cy="692253"/>
            <a:chOff x="727071" y="0"/>
            <a:chExt cx="4009848" cy="920339"/>
          </a:xfrm>
        </p:grpSpPr>
        <p:sp>
          <p:nvSpPr>
            <p:cNvPr id="61" name="Rectangle 60">
              <a:extLst>
                <a:ext uri="{FF2B5EF4-FFF2-40B4-BE49-F238E27FC236}">
                  <a16:creationId xmlns:a16="http://schemas.microsoft.com/office/drawing/2014/main" id="{BD422075-5E19-4B93-8AD4-67D059B3F965}"/>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62" name="TextBox 61">
              <a:extLst>
                <a:ext uri="{FF2B5EF4-FFF2-40B4-BE49-F238E27FC236}">
                  <a16:creationId xmlns:a16="http://schemas.microsoft.com/office/drawing/2014/main" id="{5475760D-74F0-4A48-81FD-59FAA95491FB}"/>
                </a:ext>
              </a:extLst>
            </p:cNvPr>
            <p:cNvSpPr txBox="1"/>
            <p:nvPr/>
          </p:nvSpPr>
          <p:spPr>
            <a:xfrm>
              <a:off x="727071" y="0"/>
              <a:ext cx="4009848" cy="9203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tr-TR" sz="2100" b="1" kern="1200" dirty="0">
                  <a:solidFill>
                    <a:schemeClr val="accent1">
                      <a:lumMod val="75000"/>
                    </a:schemeClr>
                  </a:solidFill>
                </a:rPr>
                <a:t>11- </a:t>
              </a:r>
              <a:r>
                <a:rPr lang="tr-TR" sz="2100" b="1" kern="1200" dirty="0" err="1">
                  <a:solidFill>
                    <a:schemeClr val="accent1">
                      <a:lumMod val="75000"/>
                    </a:schemeClr>
                  </a:solidFill>
                </a:rPr>
                <a:t>Metaverse</a:t>
              </a:r>
              <a:endParaRPr lang="en-US" sz="2100" b="1" kern="1200" dirty="0">
                <a:solidFill>
                  <a:schemeClr val="accent1">
                    <a:lumMod val="75000"/>
                  </a:schemeClr>
                </a:solidFill>
              </a:endParaRPr>
            </a:p>
          </p:txBody>
        </p:sp>
      </p:grpSp>
      <p:grpSp>
        <p:nvGrpSpPr>
          <p:cNvPr id="63" name="Group 62">
            <a:extLst>
              <a:ext uri="{FF2B5EF4-FFF2-40B4-BE49-F238E27FC236}">
                <a16:creationId xmlns:a16="http://schemas.microsoft.com/office/drawing/2014/main" id="{653F6322-D8E2-4E02-B982-991609CA2383}"/>
              </a:ext>
            </a:extLst>
          </p:cNvPr>
          <p:cNvGrpSpPr/>
          <p:nvPr/>
        </p:nvGrpSpPr>
        <p:grpSpPr>
          <a:xfrm>
            <a:off x="8232648" y="2721119"/>
            <a:ext cx="3361284" cy="692253"/>
            <a:chOff x="727071" y="0"/>
            <a:chExt cx="4009848" cy="920339"/>
          </a:xfrm>
        </p:grpSpPr>
        <p:sp>
          <p:nvSpPr>
            <p:cNvPr id="64" name="Rectangle 63">
              <a:extLst>
                <a:ext uri="{FF2B5EF4-FFF2-40B4-BE49-F238E27FC236}">
                  <a16:creationId xmlns:a16="http://schemas.microsoft.com/office/drawing/2014/main" id="{D3E3EDE7-DF57-41A2-80C3-DEE3BB278DC2}"/>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65" name="TextBox 64">
              <a:extLst>
                <a:ext uri="{FF2B5EF4-FFF2-40B4-BE49-F238E27FC236}">
                  <a16:creationId xmlns:a16="http://schemas.microsoft.com/office/drawing/2014/main" id="{B518C97C-A578-45B3-8F72-7607E9737AB0}"/>
                </a:ext>
              </a:extLst>
            </p:cNvPr>
            <p:cNvSpPr txBox="1"/>
            <p:nvPr/>
          </p:nvSpPr>
          <p:spPr>
            <a:xfrm>
              <a:off x="727071" y="0"/>
              <a:ext cx="4009848" cy="9203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tr-TR" sz="2100" b="1" kern="1200" dirty="0">
                  <a:solidFill>
                    <a:schemeClr val="accent1">
                      <a:lumMod val="75000"/>
                    </a:schemeClr>
                  </a:solidFill>
                </a:rPr>
                <a:t>12- </a:t>
              </a:r>
              <a:r>
                <a:rPr lang="tr-TR" sz="2100" b="1" kern="1200" dirty="0" err="1">
                  <a:solidFill>
                    <a:schemeClr val="accent1">
                      <a:lumMod val="75000"/>
                    </a:schemeClr>
                  </a:solidFill>
                </a:rPr>
                <a:t>Blockchain</a:t>
              </a:r>
              <a:r>
                <a:rPr lang="tr-TR" sz="2100" b="1" kern="1200" dirty="0">
                  <a:solidFill>
                    <a:schemeClr val="accent1">
                      <a:lumMod val="75000"/>
                    </a:schemeClr>
                  </a:solidFill>
                </a:rPr>
                <a:t> uygulama alanları</a:t>
              </a:r>
              <a:endParaRPr lang="en-US" sz="2100" b="1" kern="1200" dirty="0">
                <a:solidFill>
                  <a:schemeClr val="accent1">
                    <a:lumMod val="75000"/>
                  </a:schemeClr>
                </a:solidFill>
              </a:endParaRPr>
            </a:p>
          </p:txBody>
        </p:sp>
      </p:grpSp>
      <p:grpSp>
        <p:nvGrpSpPr>
          <p:cNvPr id="66" name="Group 65">
            <a:extLst>
              <a:ext uri="{FF2B5EF4-FFF2-40B4-BE49-F238E27FC236}">
                <a16:creationId xmlns:a16="http://schemas.microsoft.com/office/drawing/2014/main" id="{F7B24CCD-0BA5-42AB-8150-CB4991AA58B0}"/>
              </a:ext>
            </a:extLst>
          </p:cNvPr>
          <p:cNvGrpSpPr/>
          <p:nvPr/>
        </p:nvGrpSpPr>
        <p:grpSpPr>
          <a:xfrm>
            <a:off x="8232648" y="3647323"/>
            <a:ext cx="3361284" cy="692253"/>
            <a:chOff x="727071" y="0"/>
            <a:chExt cx="4009848" cy="920339"/>
          </a:xfrm>
        </p:grpSpPr>
        <p:sp>
          <p:nvSpPr>
            <p:cNvPr id="67" name="Rectangle 66">
              <a:extLst>
                <a:ext uri="{FF2B5EF4-FFF2-40B4-BE49-F238E27FC236}">
                  <a16:creationId xmlns:a16="http://schemas.microsoft.com/office/drawing/2014/main" id="{A98A97C6-D747-46E5-BA8C-ABE12951D9E0}"/>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68" name="TextBox 67">
              <a:extLst>
                <a:ext uri="{FF2B5EF4-FFF2-40B4-BE49-F238E27FC236}">
                  <a16:creationId xmlns:a16="http://schemas.microsoft.com/office/drawing/2014/main" id="{45E76C4B-0FBD-4F75-9DDE-1D67EAC72CC7}"/>
                </a:ext>
              </a:extLst>
            </p:cNvPr>
            <p:cNvSpPr txBox="1"/>
            <p:nvPr/>
          </p:nvSpPr>
          <p:spPr>
            <a:xfrm>
              <a:off x="727071" y="0"/>
              <a:ext cx="4009848" cy="9203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tr-TR" sz="2100" b="1" kern="1200" dirty="0">
                  <a:solidFill>
                    <a:schemeClr val="accent1">
                      <a:lumMod val="75000"/>
                    </a:schemeClr>
                  </a:solidFill>
                </a:rPr>
                <a:t>13-Hyperledger</a:t>
              </a:r>
              <a:endParaRPr lang="en-US" sz="2100" b="1" kern="1200" dirty="0">
                <a:solidFill>
                  <a:schemeClr val="accent1">
                    <a:lumMod val="75000"/>
                  </a:schemeClr>
                </a:solidFill>
              </a:endParaRPr>
            </a:p>
          </p:txBody>
        </p:sp>
      </p:grpSp>
      <p:grpSp>
        <p:nvGrpSpPr>
          <p:cNvPr id="69" name="Group 68">
            <a:extLst>
              <a:ext uri="{FF2B5EF4-FFF2-40B4-BE49-F238E27FC236}">
                <a16:creationId xmlns:a16="http://schemas.microsoft.com/office/drawing/2014/main" id="{EE6F7295-29D1-4EBB-AD3C-90E290FA6E6C}"/>
              </a:ext>
            </a:extLst>
          </p:cNvPr>
          <p:cNvGrpSpPr/>
          <p:nvPr/>
        </p:nvGrpSpPr>
        <p:grpSpPr>
          <a:xfrm>
            <a:off x="8232648" y="4573527"/>
            <a:ext cx="3361284" cy="692253"/>
            <a:chOff x="727071" y="0"/>
            <a:chExt cx="4009848" cy="920339"/>
          </a:xfrm>
        </p:grpSpPr>
        <p:sp>
          <p:nvSpPr>
            <p:cNvPr id="70" name="Rectangle 69">
              <a:extLst>
                <a:ext uri="{FF2B5EF4-FFF2-40B4-BE49-F238E27FC236}">
                  <a16:creationId xmlns:a16="http://schemas.microsoft.com/office/drawing/2014/main" id="{E4194C1B-C299-4133-A09E-7AA56CA5AEEC}"/>
                </a:ext>
              </a:extLst>
            </p:cNvPr>
            <p:cNvSpPr/>
            <p:nvPr/>
          </p:nvSpPr>
          <p:spPr>
            <a:xfrm>
              <a:off x="727071" y="0"/>
              <a:ext cx="4009848" cy="920339"/>
            </a:xfrm>
            <a:prstGeom prst="rect">
              <a:avLst/>
            </a:prstGeom>
            <a:solidFill>
              <a:schemeClr val="bg1"/>
            </a:solidFill>
            <a:ln>
              <a:solidFill>
                <a:schemeClr val="bg2">
                  <a:lumMod val="75000"/>
                </a:schemeClr>
              </a:solid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71" name="TextBox 70">
              <a:extLst>
                <a:ext uri="{FF2B5EF4-FFF2-40B4-BE49-F238E27FC236}">
                  <a16:creationId xmlns:a16="http://schemas.microsoft.com/office/drawing/2014/main" id="{B9EF56E6-0FD5-4BC7-8F79-36223097F3A9}"/>
                </a:ext>
              </a:extLst>
            </p:cNvPr>
            <p:cNvSpPr txBox="1"/>
            <p:nvPr/>
          </p:nvSpPr>
          <p:spPr>
            <a:xfrm>
              <a:off x="727071" y="0"/>
              <a:ext cx="4009848" cy="92033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lvl="0" algn="ctr" defTabSz="933450">
                <a:lnSpc>
                  <a:spcPct val="90000"/>
                </a:lnSpc>
                <a:spcBef>
                  <a:spcPct val="0"/>
                </a:spcBef>
                <a:spcAft>
                  <a:spcPct val="35000"/>
                </a:spcAft>
              </a:pPr>
              <a:r>
                <a:rPr lang="tr-TR" sz="2100" b="1" kern="1200" dirty="0">
                  <a:solidFill>
                    <a:schemeClr val="accent1">
                      <a:lumMod val="75000"/>
                    </a:schemeClr>
                  </a:solidFill>
                </a:rPr>
                <a:t>14 – </a:t>
              </a:r>
              <a:r>
                <a:rPr lang="tr-TR" sz="2100" b="1" dirty="0" err="1">
                  <a:solidFill>
                    <a:schemeClr val="accent1">
                      <a:lumMod val="75000"/>
                    </a:schemeClr>
                  </a:solidFill>
                </a:rPr>
                <a:t>Blockchain</a:t>
              </a:r>
              <a:r>
                <a:rPr lang="tr-TR" sz="2100" b="1" dirty="0">
                  <a:solidFill>
                    <a:schemeClr val="accent1">
                      <a:lumMod val="75000"/>
                    </a:schemeClr>
                  </a:solidFill>
                </a:rPr>
                <a:t> projeleri inceleme - Case </a:t>
              </a:r>
              <a:r>
                <a:rPr lang="tr-TR" sz="2100" b="1" kern="1200" dirty="0" err="1">
                  <a:solidFill>
                    <a:schemeClr val="accent1">
                      <a:lumMod val="75000"/>
                    </a:schemeClr>
                  </a:solidFill>
                </a:rPr>
                <a:t>Study</a:t>
              </a:r>
              <a:endParaRPr lang="en-US" sz="2100" b="1" kern="1200" dirty="0">
                <a:solidFill>
                  <a:schemeClr val="accent1">
                    <a:lumMod val="75000"/>
                  </a:schemeClr>
                </a:solidFill>
              </a:endParaRPr>
            </a:p>
          </p:txBody>
        </p:sp>
      </p:grpSp>
      <p:sp>
        <p:nvSpPr>
          <p:cNvPr id="72" name="TextBox 71">
            <a:extLst>
              <a:ext uri="{FF2B5EF4-FFF2-40B4-BE49-F238E27FC236}">
                <a16:creationId xmlns:a16="http://schemas.microsoft.com/office/drawing/2014/main" id="{409A04B9-E4EF-438A-9141-57FA6CE6D20A}"/>
              </a:ext>
            </a:extLst>
          </p:cNvPr>
          <p:cNvSpPr txBox="1"/>
          <p:nvPr/>
        </p:nvSpPr>
        <p:spPr>
          <a:xfrm>
            <a:off x="598068" y="2736747"/>
            <a:ext cx="3361284" cy="692253"/>
          </a:xfrm>
          <a:prstGeom prst="rect">
            <a:avLst/>
          </a:prstGeom>
          <a:solidFill>
            <a:schemeClr val="bg1"/>
          </a:solidFill>
        </p:spPr>
        <p:style>
          <a:lnRef idx="0">
            <a:scrgbClr r="0" g="0" b="0"/>
          </a:lnRef>
          <a:fillRef idx="0">
            <a:scrgbClr r="0" g="0" b="0"/>
          </a:fillRef>
          <a:effectRef idx="0">
            <a:scrgbClr r="0" g="0" b="0"/>
          </a:effectRef>
          <a:fontRef idx="minor">
            <a:schemeClr val="lt1"/>
          </a:fontRef>
        </p:style>
        <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tr-TR" sz="2100" b="1" kern="1200" dirty="0">
                <a:solidFill>
                  <a:schemeClr val="accent1">
                    <a:lumMod val="75000"/>
                  </a:schemeClr>
                </a:solidFill>
              </a:rPr>
              <a:t>2- Kriptoloji</a:t>
            </a:r>
            <a:endParaRPr lang="en-US" sz="2100" b="1" kern="1200" dirty="0">
              <a:solidFill>
                <a:schemeClr val="accent1">
                  <a:lumMod val="75000"/>
                </a:schemeClr>
              </a:solidFill>
            </a:endParaRPr>
          </a:p>
        </p:txBody>
      </p:sp>
    </p:spTree>
    <p:extLst>
      <p:ext uri="{BB962C8B-B14F-4D97-AF65-F5344CB8AC3E}">
        <p14:creationId xmlns:p14="http://schemas.microsoft.com/office/powerpoint/2010/main" val="41857147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36CF7E2-BE2E-4370-94E6-05C6B87D49A0}"/>
              </a:ext>
            </a:extLst>
          </p:cNvPr>
          <p:cNvPicPr>
            <a:picLocks noChangeAspect="1"/>
          </p:cNvPicPr>
          <p:nvPr/>
        </p:nvPicPr>
        <p:blipFill>
          <a:blip r:embed="rId2"/>
          <a:stretch>
            <a:fillRect/>
          </a:stretch>
        </p:blipFill>
        <p:spPr>
          <a:xfrm>
            <a:off x="1589213" y="374641"/>
            <a:ext cx="8926389" cy="6108717"/>
          </a:xfrm>
          <a:prstGeom prst="rect">
            <a:avLst/>
          </a:prstGeom>
        </p:spPr>
      </p:pic>
    </p:spTree>
    <p:extLst>
      <p:ext uri="{BB962C8B-B14F-4D97-AF65-F5344CB8AC3E}">
        <p14:creationId xmlns:p14="http://schemas.microsoft.com/office/powerpoint/2010/main" val="33504621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78411A1-BD64-4045-ADCC-6A23CCB59A61}"/>
              </a:ext>
            </a:extLst>
          </p:cNvPr>
          <p:cNvPicPr>
            <a:picLocks noChangeAspect="1"/>
          </p:cNvPicPr>
          <p:nvPr/>
        </p:nvPicPr>
        <p:blipFill>
          <a:blip r:embed="rId3"/>
          <a:stretch>
            <a:fillRect/>
          </a:stretch>
        </p:blipFill>
        <p:spPr>
          <a:xfrm>
            <a:off x="1678329" y="642594"/>
            <a:ext cx="9151620" cy="5737860"/>
          </a:xfrm>
          <a:prstGeom prst="rect">
            <a:avLst/>
          </a:prstGeom>
        </p:spPr>
      </p:pic>
      <p:graphicFrame>
        <p:nvGraphicFramePr>
          <p:cNvPr id="6" name="Table 5">
            <a:extLst>
              <a:ext uri="{FF2B5EF4-FFF2-40B4-BE49-F238E27FC236}">
                <a16:creationId xmlns:a16="http://schemas.microsoft.com/office/drawing/2014/main" id="{C5524FE3-8E9E-48FB-9740-50A642D03FDE}"/>
              </a:ext>
            </a:extLst>
          </p:cNvPr>
          <p:cNvGraphicFramePr>
            <a:graphicFrameLocks noGrp="1"/>
          </p:cNvGraphicFramePr>
          <p:nvPr>
            <p:extLst>
              <p:ext uri="{D42A27DB-BD31-4B8C-83A1-F6EECF244321}">
                <p14:modId xmlns:p14="http://schemas.microsoft.com/office/powerpoint/2010/main" val="3382385044"/>
              </p:ext>
            </p:extLst>
          </p:nvPr>
        </p:nvGraphicFramePr>
        <p:xfrm>
          <a:off x="1678329" y="928344"/>
          <a:ext cx="9144000" cy="5143500"/>
        </p:xfrm>
        <a:graphic>
          <a:graphicData uri="http://schemas.openxmlformats.org/drawingml/2006/table">
            <a:tbl>
              <a:tblPr firstRow="1" bandRow="1"/>
              <a:tblGrid>
                <a:gridCol w="1828800">
                  <a:extLst>
                    <a:ext uri="{9D8B030D-6E8A-4147-A177-3AD203B41FA5}">
                      <a16:colId xmlns:a16="http://schemas.microsoft.com/office/drawing/2014/main" val="3452155607"/>
                    </a:ext>
                  </a:extLst>
                </a:gridCol>
                <a:gridCol w="1828800">
                  <a:extLst>
                    <a:ext uri="{9D8B030D-6E8A-4147-A177-3AD203B41FA5}">
                      <a16:colId xmlns:a16="http://schemas.microsoft.com/office/drawing/2014/main" val="1871586951"/>
                    </a:ext>
                  </a:extLst>
                </a:gridCol>
                <a:gridCol w="1828800">
                  <a:extLst>
                    <a:ext uri="{9D8B030D-6E8A-4147-A177-3AD203B41FA5}">
                      <a16:colId xmlns:a16="http://schemas.microsoft.com/office/drawing/2014/main" val="4203464972"/>
                    </a:ext>
                  </a:extLst>
                </a:gridCol>
                <a:gridCol w="1828800">
                  <a:extLst>
                    <a:ext uri="{9D8B030D-6E8A-4147-A177-3AD203B41FA5}">
                      <a16:colId xmlns:a16="http://schemas.microsoft.com/office/drawing/2014/main" val="689233670"/>
                    </a:ext>
                  </a:extLst>
                </a:gridCol>
                <a:gridCol w="1828800">
                  <a:extLst>
                    <a:ext uri="{9D8B030D-6E8A-4147-A177-3AD203B41FA5}">
                      <a16:colId xmlns:a16="http://schemas.microsoft.com/office/drawing/2014/main" val="2211319468"/>
                    </a:ext>
                  </a:extLst>
                </a:gridCol>
              </a:tblGrid>
              <a:tr h="1285875">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a:solidFill>
                            <a:schemeClr val="tx1"/>
                          </a:solidFill>
                          <a:latin typeface="Calibri (Body)"/>
                          <a:ea typeface="+mn-ea"/>
                          <a:cs typeface="+mn-cs"/>
                        </a:rPr>
                        <a:t>İlk sahip olduğun </a:t>
                      </a:r>
                      <a:r>
                        <a:rPr lang="tr-TR" sz="1200" b="1" kern="1200" dirty="0" err="1">
                          <a:solidFill>
                            <a:schemeClr val="tx1"/>
                          </a:solidFill>
                          <a:latin typeface="Calibri (Body)"/>
                          <a:ea typeface="+mn-ea"/>
                          <a:cs typeface="+mn-cs"/>
                        </a:rPr>
                        <a:t>kriptopara</a:t>
                      </a:r>
                      <a:r>
                        <a:rPr lang="tr-TR" sz="1200" b="1" kern="1200" dirty="0">
                          <a:solidFill>
                            <a:schemeClr val="tx1"/>
                          </a:solidFill>
                          <a:latin typeface="Calibri (Body)"/>
                          <a:ea typeface="+mn-ea"/>
                          <a:cs typeface="+mn-cs"/>
                        </a:rPr>
                        <a:t> birimi neydi?</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ctr"/>
                      <a:r>
                        <a:rPr lang="tr-TR" sz="1200" b="1" kern="1200" dirty="0">
                          <a:solidFill>
                            <a:schemeClr val="tx1"/>
                          </a:solidFill>
                          <a:latin typeface="Calibri (Body)"/>
                          <a:ea typeface="+mn-ea"/>
                          <a:cs typeface="+mn-cs"/>
                        </a:rPr>
                        <a:t>En sevdiğin </a:t>
                      </a:r>
                      <a:r>
                        <a:rPr lang="tr-TR" sz="1200" b="1" kern="1200" dirty="0" err="1">
                          <a:solidFill>
                            <a:schemeClr val="tx1"/>
                          </a:solidFill>
                          <a:latin typeface="Calibri (Body)"/>
                          <a:ea typeface="+mn-ea"/>
                          <a:cs typeface="+mn-cs"/>
                        </a:rPr>
                        <a:t>blockchain</a:t>
                      </a:r>
                      <a:r>
                        <a:rPr lang="tr-TR" sz="1200" b="1" kern="1200" dirty="0">
                          <a:solidFill>
                            <a:schemeClr val="tx1"/>
                          </a:solidFill>
                          <a:latin typeface="Calibri (Body)"/>
                          <a:ea typeface="+mn-ea"/>
                          <a:cs typeface="+mn-cs"/>
                        </a:rPr>
                        <a:t> platformu?</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a:solidFill>
                            <a:schemeClr val="tx1"/>
                          </a:solidFill>
                          <a:latin typeface="Calibri (Body)"/>
                          <a:ea typeface="+mn-ea"/>
                          <a:cs typeface="+mn-cs"/>
                        </a:rPr>
                        <a:t>Sence </a:t>
                      </a:r>
                      <a:r>
                        <a:rPr lang="tr-TR" sz="1200" b="1" kern="1200" dirty="0" err="1">
                          <a:solidFill>
                            <a:schemeClr val="tx1"/>
                          </a:solidFill>
                          <a:latin typeface="Calibri (Body)"/>
                          <a:ea typeface="+mn-ea"/>
                          <a:cs typeface="+mn-cs"/>
                        </a:rPr>
                        <a:t>blockchain</a:t>
                      </a:r>
                      <a:r>
                        <a:rPr lang="tr-TR" sz="1200" b="1" kern="1200" dirty="0">
                          <a:solidFill>
                            <a:schemeClr val="tx1"/>
                          </a:solidFill>
                          <a:latin typeface="Calibri (Body)"/>
                          <a:ea typeface="+mn-ea"/>
                          <a:cs typeface="+mn-cs"/>
                        </a:rPr>
                        <a:t> nedir?</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a:solidFill>
                            <a:schemeClr val="tx1"/>
                          </a:solidFill>
                          <a:latin typeface="Calibri (Body)"/>
                          <a:ea typeface="+mn-ea"/>
                          <a:cs typeface="+mn-cs"/>
                        </a:rPr>
                        <a:t>Hiç NFT aldın mı veya ilgini çeken NFT oldu mu?</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b="1" kern="1200">
                          <a:solidFill>
                            <a:schemeClr val="lt1"/>
                          </a:solidFill>
                          <a:latin typeface="Calibri"/>
                        </a:defRPr>
                      </a:lvl1pPr>
                      <a:lvl2pPr marL="457200" algn="l" defTabSz="914400" rtl="0" eaLnBrk="1" latinLnBrk="0" hangingPunct="1">
                        <a:defRPr sz="1800" b="1" kern="1200">
                          <a:solidFill>
                            <a:schemeClr val="lt1"/>
                          </a:solidFill>
                          <a:latin typeface="Calibri"/>
                        </a:defRPr>
                      </a:lvl2pPr>
                      <a:lvl3pPr marL="914400" algn="l" defTabSz="914400" rtl="0" eaLnBrk="1" latinLnBrk="0" hangingPunct="1">
                        <a:defRPr sz="1800" b="1" kern="1200">
                          <a:solidFill>
                            <a:schemeClr val="lt1"/>
                          </a:solidFill>
                          <a:latin typeface="Calibri"/>
                        </a:defRPr>
                      </a:lvl3pPr>
                      <a:lvl4pPr marL="1371600" algn="l" defTabSz="914400" rtl="0" eaLnBrk="1" latinLnBrk="0" hangingPunct="1">
                        <a:defRPr sz="1800" b="1" kern="1200">
                          <a:solidFill>
                            <a:schemeClr val="lt1"/>
                          </a:solidFill>
                          <a:latin typeface="Calibri"/>
                        </a:defRPr>
                      </a:lvl4pPr>
                      <a:lvl5pPr marL="1828800" algn="l" defTabSz="914400" rtl="0" eaLnBrk="1" latinLnBrk="0" hangingPunct="1">
                        <a:defRPr sz="1800" b="1" kern="1200">
                          <a:solidFill>
                            <a:schemeClr val="lt1"/>
                          </a:solidFill>
                          <a:latin typeface="Calibri"/>
                        </a:defRPr>
                      </a:lvl5pPr>
                      <a:lvl6pPr marL="2286000" algn="l" defTabSz="914400" rtl="0" eaLnBrk="1" latinLnBrk="0" hangingPunct="1">
                        <a:defRPr sz="1800" b="1" kern="1200">
                          <a:solidFill>
                            <a:schemeClr val="lt1"/>
                          </a:solidFill>
                          <a:latin typeface="Calibri"/>
                        </a:defRPr>
                      </a:lvl6pPr>
                      <a:lvl7pPr marL="2743200" algn="l" defTabSz="914400" rtl="0" eaLnBrk="1" latinLnBrk="0" hangingPunct="1">
                        <a:defRPr sz="1800" b="1" kern="1200">
                          <a:solidFill>
                            <a:schemeClr val="lt1"/>
                          </a:solidFill>
                          <a:latin typeface="Calibri"/>
                        </a:defRPr>
                      </a:lvl7pPr>
                      <a:lvl8pPr marL="3200400" algn="l" defTabSz="914400" rtl="0" eaLnBrk="1" latinLnBrk="0" hangingPunct="1">
                        <a:defRPr sz="1800" b="1" kern="1200">
                          <a:solidFill>
                            <a:schemeClr val="lt1"/>
                          </a:solidFill>
                          <a:latin typeface="Calibri"/>
                        </a:defRPr>
                      </a:lvl8pPr>
                      <a:lvl9pPr marL="3657600" algn="l" defTabSz="914400" rtl="0" eaLnBrk="1" latinLnBrk="0" hangingPunct="1">
                        <a:defRPr sz="1800" b="1" kern="1200">
                          <a:solidFill>
                            <a:schemeClr val="lt1"/>
                          </a:solidFill>
                          <a:latin typeface="Calibri"/>
                        </a:defRPr>
                      </a:lvl9pPr>
                    </a:lstStyle>
                    <a:p>
                      <a:pPr algn="ctr"/>
                      <a:r>
                        <a:rPr lang="tr-TR" sz="1200" b="1" kern="1200" dirty="0" err="1">
                          <a:solidFill>
                            <a:schemeClr val="tx1"/>
                          </a:solidFill>
                          <a:latin typeface="Calibri (Body)"/>
                          <a:ea typeface="+mn-ea"/>
                          <a:cs typeface="+mn-cs"/>
                        </a:rPr>
                        <a:t>Coin</a:t>
                      </a:r>
                      <a:r>
                        <a:rPr lang="tr-TR" sz="1200" b="1" kern="1200" dirty="0">
                          <a:solidFill>
                            <a:schemeClr val="tx1"/>
                          </a:solidFill>
                          <a:latin typeface="Calibri (Body)"/>
                          <a:ea typeface="+mn-ea"/>
                          <a:cs typeface="+mn-cs"/>
                        </a:rPr>
                        <a:t> ve </a:t>
                      </a:r>
                      <a:r>
                        <a:rPr lang="tr-TR" sz="1200" b="1" kern="1200" dirty="0" err="1">
                          <a:solidFill>
                            <a:schemeClr val="tx1"/>
                          </a:solidFill>
                          <a:latin typeface="Calibri (Body)"/>
                          <a:ea typeface="+mn-ea"/>
                          <a:cs typeface="+mn-cs"/>
                        </a:rPr>
                        <a:t>token</a:t>
                      </a:r>
                      <a:r>
                        <a:rPr lang="tr-TR" sz="1200" b="1" kern="1200" dirty="0">
                          <a:solidFill>
                            <a:schemeClr val="tx1"/>
                          </a:solidFill>
                          <a:latin typeface="Calibri (Body)"/>
                          <a:ea typeface="+mn-ea"/>
                          <a:cs typeface="+mn-cs"/>
                        </a:rPr>
                        <a:t> arasındaki fark nedir?</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extLst>
                  <a:ext uri="{0D108BD9-81ED-4DB2-BD59-A6C34878D82A}">
                    <a16:rowId xmlns:a16="http://schemas.microsoft.com/office/drawing/2014/main" val="1298028612"/>
                  </a:ext>
                </a:extLst>
              </a:tr>
              <a:tr h="1285875">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a:solidFill>
                            <a:schemeClr val="tx1"/>
                          </a:solidFill>
                          <a:latin typeface="Calibri (Body)"/>
                          <a:ea typeface="+mn-ea"/>
                          <a:cs typeface="+mn-cs"/>
                        </a:rPr>
                        <a:t>Web3.0 sana ne ifade ediyor?</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err="1">
                          <a:solidFill>
                            <a:schemeClr val="tx1"/>
                          </a:solidFill>
                          <a:latin typeface="Calibri (Body)"/>
                          <a:ea typeface="+mn-ea"/>
                          <a:cs typeface="+mn-cs"/>
                        </a:rPr>
                        <a:t>Konsensus</a:t>
                      </a:r>
                      <a:r>
                        <a:rPr lang="tr-TR" sz="1200" b="1" kern="1200" dirty="0">
                          <a:solidFill>
                            <a:schemeClr val="tx1"/>
                          </a:solidFill>
                          <a:latin typeface="Calibri (Body)"/>
                          <a:ea typeface="+mn-ea"/>
                          <a:cs typeface="+mn-cs"/>
                        </a:rPr>
                        <a:t> deyince anladığın şey?</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a:solidFill>
                            <a:schemeClr val="tx1"/>
                          </a:solidFill>
                          <a:latin typeface="Calibri (Body)"/>
                          <a:ea typeface="+mn-ea"/>
                          <a:cs typeface="+mn-cs"/>
                        </a:rPr>
                        <a:t>Kriptoloji olmasaydı </a:t>
                      </a:r>
                      <a:r>
                        <a:rPr lang="tr-TR" sz="1200" b="1" kern="1200" dirty="0" err="1">
                          <a:solidFill>
                            <a:schemeClr val="tx1"/>
                          </a:solidFill>
                          <a:latin typeface="Calibri (Body)"/>
                          <a:ea typeface="+mn-ea"/>
                          <a:cs typeface="+mn-cs"/>
                        </a:rPr>
                        <a:t>blockchain</a:t>
                      </a:r>
                      <a:r>
                        <a:rPr lang="tr-TR" sz="1200" b="1" kern="1200" dirty="0">
                          <a:solidFill>
                            <a:schemeClr val="tx1"/>
                          </a:solidFill>
                          <a:latin typeface="Calibri (Body)"/>
                          <a:ea typeface="+mn-ea"/>
                          <a:cs typeface="+mn-cs"/>
                        </a:rPr>
                        <a:t> olur muydu?</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a:solidFill>
                            <a:schemeClr val="tx1"/>
                          </a:solidFill>
                          <a:latin typeface="Calibri (Body)"/>
                          <a:ea typeface="+mn-ea"/>
                          <a:cs typeface="+mn-cs"/>
                        </a:rPr>
                        <a:t>Sence </a:t>
                      </a:r>
                      <a:r>
                        <a:rPr lang="tr-TR" sz="1200" b="1" kern="1200" dirty="0" err="1">
                          <a:solidFill>
                            <a:schemeClr val="tx1"/>
                          </a:solidFill>
                          <a:latin typeface="Calibri (Body)"/>
                          <a:ea typeface="+mn-ea"/>
                          <a:cs typeface="+mn-cs"/>
                        </a:rPr>
                        <a:t>blockchainin</a:t>
                      </a:r>
                      <a:r>
                        <a:rPr lang="tr-TR" sz="1200" b="1" kern="1200" dirty="0">
                          <a:solidFill>
                            <a:schemeClr val="tx1"/>
                          </a:solidFill>
                          <a:latin typeface="Calibri (Body)"/>
                          <a:ea typeface="+mn-ea"/>
                          <a:cs typeface="+mn-cs"/>
                        </a:rPr>
                        <a:t> çözdüğü problem nedir?</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a:solidFill>
                            <a:schemeClr val="tx1"/>
                          </a:solidFill>
                          <a:latin typeface="Calibri (Body)"/>
                          <a:ea typeface="+mn-ea"/>
                          <a:cs typeface="+mn-cs"/>
                        </a:rPr>
                        <a:t>En sevdiğin </a:t>
                      </a:r>
                      <a:r>
                        <a:rPr lang="tr-TR" sz="1200" b="1" kern="1200" dirty="0" err="1">
                          <a:solidFill>
                            <a:schemeClr val="tx1"/>
                          </a:solidFill>
                          <a:latin typeface="Calibri (Body)"/>
                          <a:ea typeface="+mn-ea"/>
                          <a:cs typeface="+mn-cs"/>
                        </a:rPr>
                        <a:t>coin</a:t>
                      </a:r>
                      <a:r>
                        <a:rPr lang="tr-TR" sz="1200" b="1" kern="1200" dirty="0">
                          <a:solidFill>
                            <a:schemeClr val="tx1"/>
                          </a:solidFill>
                          <a:latin typeface="Calibri (Body)"/>
                          <a:ea typeface="+mn-ea"/>
                          <a:cs typeface="+mn-cs"/>
                        </a:rPr>
                        <a:t> veya </a:t>
                      </a:r>
                      <a:r>
                        <a:rPr lang="tr-TR" sz="1200" b="1" kern="1200" dirty="0" err="1">
                          <a:solidFill>
                            <a:schemeClr val="tx1"/>
                          </a:solidFill>
                          <a:latin typeface="Calibri (Body)"/>
                          <a:ea typeface="+mn-ea"/>
                          <a:cs typeface="+mn-cs"/>
                        </a:rPr>
                        <a:t>token</a:t>
                      </a:r>
                      <a:r>
                        <a:rPr lang="tr-TR" sz="1200" b="1" kern="1200" dirty="0">
                          <a:solidFill>
                            <a:schemeClr val="tx1"/>
                          </a:solidFill>
                          <a:latin typeface="Calibri (Body)"/>
                          <a:ea typeface="+mn-ea"/>
                          <a:cs typeface="+mn-cs"/>
                        </a:rPr>
                        <a:t>?</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extLst>
                  <a:ext uri="{0D108BD9-81ED-4DB2-BD59-A6C34878D82A}">
                    <a16:rowId xmlns:a16="http://schemas.microsoft.com/office/drawing/2014/main" val="253294532"/>
                  </a:ext>
                </a:extLst>
              </a:tr>
              <a:tr h="1285875">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err="1">
                          <a:solidFill>
                            <a:schemeClr val="tx1"/>
                          </a:solidFill>
                          <a:latin typeface="Calibri (Body)"/>
                          <a:ea typeface="+mn-ea"/>
                          <a:cs typeface="+mn-cs"/>
                        </a:rPr>
                        <a:t>Blockchain</a:t>
                      </a:r>
                      <a:r>
                        <a:rPr lang="tr-TR" sz="1200" b="1" kern="1200" dirty="0">
                          <a:solidFill>
                            <a:schemeClr val="tx1"/>
                          </a:solidFill>
                          <a:latin typeface="Calibri (Body)"/>
                          <a:ea typeface="+mn-ea"/>
                          <a:cs typeface="+mn-cs"/>
                        </a:rPr>
                        <a:t> platformu seçecek olsan neye göre seçersin?</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err="1">
                          <a:solidFill>
                            <a:schemeClr val="tx1"/>
                          </a:solidFill>
                          <a:latin typeface="Calibri (Body)"/>
                          <a:ea typeface="+mn-ea"/>
                          <a:cs typeface="+mn-cs"/>
                        </a:rPr>
                        <a:t>Interoperability’e</a:t>
                      </a:r>
                      <a:r>
                        <a:rPr lang="tr-TR" sz="1200" b="1" kern="1200" dirty="0">
                          <a:solidFill>
                            <a:schemeClr val="tx1"/>
                          </a:solidFill>
                          <a:latin typeface="Calibri (Body)"/>
                          <a:ea typeface="+mn-ea"/>
                          <a:cs typeface="+mn-cs"/>
                        </a:rPr>
                        <a:t> ihtiyacımız var mı? Varsa sence neden?</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err="1">
                          <a:solidFill>
                            <a:schemeClr val="tx1"/>
                          </a:solidFill>
                          <a:latin typeface="Calibri (Body)"/>
                          <a:ea typeface="+mn-ea"/>
                          <a:cs typeface="+mn-cs"/>
                        </a:rPr>
                        <a:t>Blockchaindeki</a:t>
                      </a:r>
                      <a:r>
                        <a:rPr lang="tr-TR" sz="1200" b="1" kern="1200" dirty="0">
                          <a:solidFill>
                            <a:schemeClr val="tx1"/>
                          </a:solidFill>
                          <a:latin typeface="Calibri (Body)"/>
                          <a:ea typeface="+mn-ea"/>
                          <a:cs typeface="+mn-cs"/>
                        </a:rPr>
                        <a:t> temel zorluklardan aklına gelen(</a:t>
                      </a:r>
                      <a:r>
                        <a:rPr lang="tr-TR" sz="1200" b="1" kern="1200" dirty="0" err="1">
                          <a:solidFill>
                            <a:schemeClr val="tx1"/>
                          </a:solidFill>
                          <a:latin typeface="Calibri (Body)"/>
                          <a:ea typeface="+mn-ea"/>
                          <a:cs typeface="+mn-cs"/>
                        </a:rPr>
                        <a:t>ler</a:t>
                      </a:r>
                      <a:r>
                        <a:rPr lang="tr-TR" sz="1200" b="1" kern="1200" dirty="0">
                          <a:solidFill>
                            <a:schemeClr val="tx1"/>
                          </a:solidFill>
                          <a:latin typeface="Calibri (Body)"/>
                          <a:ea typeface="+mn-ea"/>
                          <a:cs typeface="+mn-cs"/>
                        </a:rPr>
                        <a:t>)?</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err="1">
                          <a:solidFill>
                            <a:schemeClr val="tx1"/>
                          </a:solidFill>
                          <a:latin typeface="Calibri (Body)"/>
                          <a:ea typeface="+mn-ea"/>
                          <a:cs typeface="+mn-cs"/>
                        </a:rPr>
                        <a:t>Blockchain</a:t>
                      </a:r>
                      <a:r>
                        <a:rPr lang="tr-TR" sz="1200" b="1" kern="1200" dirty="0">
                          <a:solidFill>
                            <a:schemeClr val="tx1"/>
                          </a:solidFill>
                          <a:latin typeface="Calibri (Body)"/>
                          <a:ea typeface="+mn-ea"/>
                          <a:cs typeface="+mn-cs"/>
                        </a:rPr>
                        <a:t> deyince ilk aklına gelen?</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indent="0" algn="ctr">
                        <a:buFont typeface="+mj-lt"/>
                        <a:buNone/>
                      </a:pPr>
                      <a:r>
                        <a:rPr lang="tr-TR" sz="1200" b="1" kern="1200" dirty="0" err="1">
                          <a:solidFill>
                            <a:schemeClr val="tx1"/>
                          </a:solidFill>
                          <a:latin typeface="Calibri (Body)"/>
                          <a:ea typeface="+mn-ea"/>
                          <a:cs typeface="+mn-cs"/>
                        </a:rPr>
                        <a:t>dApp</a:t>
                      </a:r>
                      <a:r>
                        <a:rPr lang="tr-TR" sz="1200" b="1" kern="1200" dirty="0">
                          <a:solidFill>
                            <a:schemeClr val="tx1"/>
                          </a:solidFill>
                          <a:latin typeface="Calibri (Body)"/>
                          <a:ea typeface="+mn-ea"/>
                          <a:cs typeface="+mn-cs"/>
                        </a:rPr>
                        <a:t> deyince ne anlıyorsun?</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extLst>
                  <a:ext uri="{0D108BD9-81ED-4DB2-BD59-A6C34878D82A}">
                    <a16:rowId xmlns:a16="http://schemas.microsoft.com/office/drawing/2014/main" val="1036796599"/>
                  </a:ext>
                </a:extLst>
              </a:tr>
              <a:tr h="1285875">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err="1">
                          <a:solidFill>
                            <a:schemeClr val="tx1"/>
                          </a:solidFill>
                          <a:latin typeface="Calibri (Body)"/>
                          <a:ea typeface="+mn-ea"/>
                          <a:cs typeface="+mn-cs"/>
                        </a:rPr>
                        <a:t>DeFi</a:t>
                      </a:r>
                      <a:r>
                        <a:rPr lang="tr-TR" sz="1200" b="1" kern="1200" dirty="0">
                          <a:solidFill>
                            <a:schemeClr val="tx1"/>
                          </a:solidFill>
                          <a:latin typeface="Calibri (Body)"/>
                          <a:ea typeface="+mn-ea"/>
                          <a:cs typeface="+mn-cs"/>
                        </a:rPr>
                        <a:t> sana ne ifade ediyor?</a:t>
                      </a:r>
                    </a:p>
                    <a:p>
                      <a:pPr algn="ctr"/>
                      <a:r>
                        <a:rPr lang="tr-TR" sz="1200" b="1" dirty="0" err="1">
                          <a:solidFill>
                            <a:schemeClr val="tx1"/>
                          </a:solidFill>
                          <a:latin typeface="Calibri (Body)"/>
                        </a:rPr>
                        <a:t>DeFi</a:t>
                      </a:r>
                      <a:r>
                        <a:rPr lang="tr-TR" sz="1200" b="1" dirty="0">
                          <a:solidFill>
                            <a:schemeClr val="tx1"/>
                          </a:solidFill>
                          <a:latin typeface="Calibri (Body)"/>
                        </a:rPr>
                        <a:t> platformlarından kullandığın oldu mu?</a:t>
                      </a:r>
                      <a:endParaRPr lang="en-US" sz="1200" b="1" dirty="0">
                        <a:solidFill>
                          <a:schemeClr val="tx1"/>
                        </a:solidFill>
                        <a:latin typeface="Calibri (Body)"/>
                      </a:endParaRP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err="1">
                          <a:solidFill>
                            <a:schemeClr val="tx1"/>
                          </a:solidFill>
                          <a:latin typeface="Calibri (Body)"/>
                          <a:ea typeface="+mn-ea"/>
                          <a:cs typeface="+mn-cs"/>
                        </a:rPr>
                        <a:t>Solidity</a:t>
                      </a:r>
                      <a:r>
                        <a:rPr lang="tr-TR" sz="1200" b="1" kern="1200" dirty="0">
                          <a:solidFill>
                            <a:schemeClr val="tx1"/>
                          </a:solidFill>
                          <a:latin typeface="Calibri (Body)"/>
                          <a:ea typeface="+mn-ea"/>
                          <a:cs typeface="+mn-cs"/>
                        </a:rPr>
                        <a:t> dilinin sana diğer dillerden farklı gelen bir özelliği var mı?</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a:solidFill>
                            <a:schemeClr val="tx1"/>
                          </a:solidFill>
                          <a:latin typeface="Calibri (Body)"/>
                          <a:ea typeface="+mn-ea"/>
                          <a:cs typeface="+mn-cs"/>
                        </a:rPr>
                        <a:t>Soğuk cüzdan tercih eder misin? Ediyorsan neden?</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indent="0" algn="ctr">
                        <a:buFont typeface="+mj-lt"/>
                        <a:buNone/>
                      </a:pPr>
                      <a:r>
                        <a:rPr lang="tr-TR" sz="1200" b="1" kern="1200" dirty="0" err="1">
                          <a:solidFill>
                            <a:schemeClr val="tx1"/>
                          </a:solidFill>
                          <a:latin typeface="Calibri (Body)"/>
                          <a:ea typeface="+mn-ea"/>
                          <a:cs typeface="+mn-cs"/>
                        </a:rPr>
                        <a:t>Metamask’ı</a:t>
                      </a:r>
                      <a:r>
                        <a:rPr lang="tr-TR" sz="1200" b="1" kern="1200" dirty="0">
                          <a:solidFill>
                            <a:schemeClr val="tx1"/>
                          </a:solidFill>
                          <a:latin typeface="Calibri (Body)"/>
                          <a:ea typeface="+mn-ea"/>
                          <a:cs typeface="+mn-cs"/>
                        </a:rPr>
                        <a:t> duydun mu/kullandın mı/sence nedir?</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tc>
                  <a:txBody>
                    <a:bodyPr/>
                    <a:lstStyle>
                      <a:lvl1pPr marL="0" algn="l" defTabSz="914400" rtl="0" eaLnBrk="1" latinLnBrk="0" hangingPunct="1">
                        <a:defRPr sz="1800" kern="1200">
                          <a:solidFill>
                            <a:schemeClr val="dk1"/>
                          </a:solidFill>
                          <a:latin typeface="Calibri"/>
                        </a:defRPr>
                      </a:lvl1pPr>
                      <a:lvl2pPr marL="457200" algn="l" defTabSz="914400" rtl="0" eaLnBrk="1" latinLnBrk="0" hangingPunct="1">
                        <a:defRPr sz="1800" kern="1200">
                          <a:solidFill>
                            <a:schemeClr val="dk1"/>
                          </a:solidFill>
                          <a:latin typeface="Calibri"/>
                        </a:defRPr>
                      </a:lvl2pPr>
                      <a:lvl3pPr marL="914400" algn="l" defTabSz="914400" rtl="0" eaLnBrk="1" latinLnBrk="0" hangingPunct="1">
                        <a:defRPr sz="1800" kern="1200">
                          <a:solidFill>
                            <a:schemeClr val="dk1"/>
                          </a:solidFill>
                          <a:latin typeface="Calibri"/>
                        </a:defRPr>
                      </a:lvl3pPr>
                      <a:lvl4pPr marL="1371600" algn="l" defTabSz="914400" rtl="0" eaLnBrk="1" latinLnBrk="0" hangingPunct="1">
                        <a:defRPr sz="1800" kern="1200">
                          <a:solidFill>
                            <a:schemeClr val="dk1"/>
                          </a:solidFill>
                          <a:latin typeface="Calibri"/>
                        </a:defRPr>
                      </a:lvl4pPr>
                      <a:lvl5pPr marL="1828800" algn="l" defTabSz="914400" rtl="0" eaLnBrk="1" latinLnBrk="0" hangingPunct="1">
                        <a:defRPr sz="1800" kern="1200">
                          <a:solidFill>
                            <a:schemeClr val="dk1"/>
                          </a:solidFill>
                          <a:latin typeface="Calibri"/>
                        </a:defRPr>
                      </a:lvl5pPr>
                      <a:lvl6pPr marL="2286000" algn="l" defTabSz="914400" rtl="0" eaLnBrk="1" latinLnBrk="0" hangingPunct="1">
                        <a:defRPr sz="1800" kern="1200">
                          <a:solidFill>
                            <a:schemeClr val="dk1"/>
                          </a:solidFill>
                          <a:latin typeface="Calibri"/>
                        </a:defRPr>
                      </a:lvl6pPr>
                      <a:lvl7pPr marL="2743200" algn="l" defTabSz="914400" rtl="0" eaLnBrk="1" latinLnBrk="0" hangingPunct="1">
                        <a:defRPr sz="1800" kern="1200">
                          <a:solidFill>
                            <a:schemeClr val="dk1"/>
                          </a:solidFill>
                          <a:latin typeface="Calibri"/>
                        </a:defRPr>
                      </a:lvl7pPr>
                      <a:lvl8pPr marL="3200400" algn="l" defTabSz="914400" rtl="0" eaLnBrk="1" latinLnBrk="0" hangingPunct="1">
                        <a:defRPr sz="1800" kern="1200">
                          <a:solidFill>
                            <a:schemeClr val="dk1"/>
                          </a:solidFill>
                          <a:latin typeface="Calibri"/>
                        </a:defRPr>
                      </a:lvl8pPr>
                      <a:lvl9pPr marL="3657600" algn="l" defTabSz="9144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b="1" kern="1200" dirty="0" err="1">
                          <a:solidFill>
                            <a:schemeClr val="tx1"/>
                          </a:solidFill>
                          <a:latin typeface="Calibri (Body)"/>
                          <a:ea typeface="+mn-ea"/>
                          <a:cs typeface="+mn-cs"/>
                        </a:rPr>
                        <a:t>Wallet</a:t>
                      </a:r>
                      <a:r>
                        <a:rPr lang="tr-TR" sz="1200" b="1" kern="1200" dirty="0">
                          <a:solidFill>
                            <a:schemeClr val="tx1"/>
                          </a:solidFill>
                          <a:latin typeface="Calibri (Body)"/>
                          <a:ea typeface="+mn-ea"/>
                          <a:cs typeface="+mn-cs"/>
                        </a:rPr>
                        <a:t> olmasa </a:t>
                      </a:r>
                      <a:r>
                        <a:rPr lang="tr-TR" sz="1200" b="1" kern="1200" dirty="0" err="1">
                          <a:solidFill>
                            <a:schemeClr val="tx1"/>
                          </a:solidFill>
                          <a:latin typeface="Calibri (Body)"/>
                          <a:ea typeface="+mn-ea"/>
                          <a:cs typeface="+mn-cs"/>
                        </a:rPr>
                        <a:t>blockchain</a:t>
                      </a:r>
                      <a:r>
                        <a:rPr lang="tr-TR" sz="1200" b="1" kern="1200" dirty="0">
                          <a:solidFill>
                            <a:schemeClr val="tx1"/>
                          </a:solidFill>
                          <a:latin typeface="Calibri (Body)"/>
                          <a:ea typeface="+mn-ea"/>
                          <a:cs typeface="+mn-cs"/>
                        </a:rPr>
                        <a:t> olur mu?</a:t>
                      </a:r>
                    </a:p>
                  </a:txBody>
                  <a:tcPr marL="68580" marR="68580" marT="34290" marB="3429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blipFill>
                      <a:blip r:embed="rId4"/>
                      <a:tile tx="0" ty="0" sx="100000" sy="100000" flip="none" algn="tl"/>
                    </a:blipFill>
                  </a:tcPr>
                </a:tc>
                <a:extLst>
                  <a:ext uri="{0D108BD9-81ED-4DB2-BD59-A6C34878D82A}">
                    <a16:rowId xmlns:a16="http://schemas.microsoft.com/office/drawing/2014/main" val="2674468405"/>
                  </a:ext>
                </a:extLst>
              </a:tr>
            </a:tbl>
          </a:graphicData>
        </a:graphic>
      </p:graphicFrame>
      <p:sp>
        <p:nvSpPr>
          <p:cNvPr id="7" name="Rectangle 6">
            <a:extLst>
              <a:ext uri="{FF2B5EF4-FFF2-40B4-BE49-F238E27FC236}">
                <a16:creationId xmlns:a16="http://schemas.microsoft.com/office/drawing/2014/main" id="{F318985A-BE53-4763-8338-B28F34648956}"/>
              </a:ext>
            </a:extLst>
          </p:cNvPr>
          <p:cNvSpPr/>
          <p:nvPr/>
        </p:nvSpPr>
        <p:spPr>
          <a:xfrm>
            <a:off x="9006030" y="4776632"/>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20</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3335A09F-08DD-4216-B0F9-41B917C9F6BB}"/>
              </a:ext>
            </a:extLst>
          </p:cNvPr>
          <p:cNvSpPr/>
          <p:nvPr/>
        </p:nvSpPr>
        <p:spPr>
          <a:xfrm>
            <a:off x="1679492" y="932074"/>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478DF9C8-85F1-4B13-BC51-8085D6F079B4}"/>
              </a:ext>
            </a:extLst>
          </p:cNvPr>
          <p:cNvSpPr/>
          <p:nvPr/>
        </p:nvSpPr>
        <p:spPr>
          <a:xfrm>
            <a:off x="3514154" y="928340"/>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2</a:t>
            </a:r>
            <a:endParaRPr kumimoji="0" lang="en-US" sz="135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6A1426C4-7364-4C8E-B2C3-693E1116B497}"/>
              </a:ext>
            </a:extLst>
          </p:cNvPr>
          <p:cNvSpPr/>
          <p:nvPr/>
        </p:nvSpPr>
        <p:spPr>
          <a:xfrm>
            <a:off x="5324796" y="932074"/>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3</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24D9F158-7BE5-483E-A712-E4604C78211E}"/>
              </a:ext>
            </a:extLst>
          </p:cNvPr>
          <p:cNvSpPr/>
          <p:nvPr/>
        </p:nvSpPr>
        <p:spPr>
          <a:xfrm>
            <a:off x="7156454" y="928340"/>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4</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3F0C72D7-EA8C-4587-8013-B75A0E9EEDEF}"/>
              </a:ext>
            </a:extLst>
          </p:cNvPr>
          <p:cNvSpPr/>
          <p:nvPr/>
        </p:nvSpPr>
        <p:spPr>
          <a:xfrm>
            <a:off x="8998053" y="930208"/>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5</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06BE3E2-F970-4BC2-B062-3534AF2238D7}"/>
              </a:ext>
            </a:extLst>
          </p:cNvPr>
          <p:cNvSpPr/>
          <p:nvPr/>
        </p:nvSpPr>
        <p:spPr>
          <a:xfrm>
            <a:off x="1666482" y="2214213"/>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6</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6CF22076-9468-4201-8382-7DAA833837D0}"/>
              </a:ext>
            </a:extLst>
          </p:cNvPr>
          <p:cNvSpPr/>
          <p:nvPr/>
        </p:nvSpPr>
        <p:spPr>
          <a:xfrm>
            <a:off x="3507397" y="2210482"/>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7</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B3796E65-DD1F-4068-BAF1-73E544A6109E}"/>
              </a:ext>
            </a:extLst>
          </p:cNvPr>
          <p:cNvSpPr/>
          <p:nvPr/>
        </p:nvSpPr>
        <p:spPr>
          <a:xfrm>
            <a:off x="5341853" y="2214213"/>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8</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63C02489-0D60-4254-B411-04354DFCC33C}"/>
              </a:ext>
            </a:extLst>
          </p:cNvPr>
          <p:cNvSpPr/>
          <p:nvPr/>
        </p:nvSpPr>
        <p:spPr>
          <a:xfrm>
            <a:off x="7178775" y="2210482"/>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9</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6326A391-335F-4A25-9312-A45DD2B4A0E9}"/>
              </a:ext>
            </a:extLst>
          </p:cNvPr>
          <p:cNvSpPr/>
          <p:nvPr/>
        </p:nvSpPr>
        <p:spPr>
          <a:xfrm>
            <a:off x="8984778" y="2210482"/>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10</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2DCF483E-6A31-421B-B2D0-7247B380F866}"/>
              </a:ext>
            </a:extLst>
          </p:cNvPr>
          <p:cNvSpPr/>
          <p:nvPr/>
        </p:nvSpPr>
        <p:spPr>
          <a:xfrm>
            <a:off x="1669712" y="3500090"/>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11</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29C64F46-092C-473F-AFC8-4638CC55FF49}"/>
              </a:ext>
            </a:extLst>
          </p:cNvPr>
          <p:cNvSpPr/>
          <p:nvPr/>
        </p:nvSpPr>
        <p:spPr>
          <a:xfrm>
            <a:off x="3507397" y="3500088"/>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12</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39E4AC40-B489-4961-B1AF-CF86571C0C0F}"/>
              </a:ext>
            </a:extLst>
          </p:cNvPr>
          <p:cNvSpPr/>
          <p:nvPr/>
        </p:nvSpPr>
        <p:spPr>
          <a:xfrm>
            <a:off x="5333607" y="3492624"/>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13</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46C912D1-A2F8-4DE9-A43A-EDA50758F3B3}"/>
              </a:ext>
            </a:extLst>
          </p:cNvPr>
          <p:cNvSpPr/>
          <p:nvPr/>
        </p:nvSpPr>
        <p:spPr>
          <a:xfrm>
            <a:off x="7161826" y="3490756"/>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14</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6F0A39C7-0E1E-40FD-966C-72DBD553057B}"/>
              </a:ext>
            </a:extLst>
          </p:cNvPr>
          <p:cNvSpPr/>
          <p:nvPr/>
        </p:nvSpPr>
        <p:spPr>
          <a:xfrm>
            <a:off x="8998053" y="3500088"/>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15</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63F05B28-558B-4BD1-B213-8EE6DBD25536}"/>
              </a:ext>
            </a:extLst>
          </p:cNvPr>
          <p:cNvSpPr/>
          <p:nvPr/>
        </p:nvSpPr>
        <p:spPr>
          <a:xfrm>
            <a:off x="1678329" y="4793436"/>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16</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3EEC0B-BFDF-497E-9DFA-A2D69203BE33}"/>
              </a:ext>
            </a:extLst>
          </p:cNvPr>
          <p:cNvSpPr/>
          <p:nvPr/>
        </p:nvSpPr>
        <p:spPr>
          <a:xfrm>
            <a:off x="3490520" y="4797167"/>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17</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F6FBDD58-9738-4E67-B600-AC6E94E23A49}"/>
              </a:ext>
            </a:extLst>
          </p:cNvPr>
          <p:cNvSpPr/>
          <p:nvPr/>
        </p:nvSpPr>
        <p:spPr>
          <a:xfrm>
            <a:off x="5327341" y="4790636"/>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18</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0F4F26A9-E8D3-4198-9DEF-6C11A499C55D}"/>
              </a:ext>
            </a:extLst>
          </p:cNvPr>
          <p:cNvSpPr/>
          <p:nvPr/>
        </p:nvSpPr>
        <p:spPr>
          <a:xfrm>
            <a:off x="7168092" y="4781302"/>
            <a:ext cx="1824038" cy="1285876"/>
          </a:xfrm>
          <a:prstGeom prst="rect">
            <a:avLst/>
          </a:prstGeom>
          <a:gradFill flip="none" rotWithShape="1">
            <a:gsLst>
              <a:gs pos="0">
                <a:srgbClr val="FEC306">
                  <a:lumMod val="40000"/>
                  <a:lumOff val="60000"/>
                </a:srgbClr>
              </a:gs>
              <a:gs pos="46000">
                <a:srgbClr val="FEC306">
                  <a:lumMod val="95000"/>
                  <a:lumOff val="5000"/>
                </a:srgbClr>
              </a:gs>
              <a:gs pos="100000">
                <a:srgbClr val="FEC306">
                  <a:lumMod val="60000"/>
                </a:srgbClr>
              </a:gs>
            </a:gsLst>
            <a:path path="circle">
              <a:fillToRect l="50000" t="130000" r="50000" b="-30000"/>
            </a:path>
            <a:tileRect/>
          </a:gradFill>
          <a:ln w="12700">
            <a:solidFill>
              <a:srgbClr val="000000"/>
            </a:solidFill>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tr-TR"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19</a:t>
            </a:r>
            <a:endParaRPr kumimoji="0" lang="en-US" sz="6000" b="0" i="0" u="none" strike="noStrike" kern="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Tree>
    <p:extLst>
      <p:ext uri="{BB962C8B-B14F-4D97-AF65-F5344CB8AC3E}">
        <p14:creationId xmlns:p14="http://schemas.microsoft.com/office/powerpoint/2010/main" val="36624528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6" presetClass="exit" presetSubtype="21" fill="hold" grpId="0" nodeType="clickEffect">
                                  <p:stCondLst>
                                    <p:cond delay="0"/>
                                  </p:stCondLst>
                                  <p:childTnLst>
                                    <p:animEffect transition="out" filter="barn(inVertical)">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8"/>
                  </p:tgtEl>
                </p:cond>
              </p:nextCondLst>
            </p:seq>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16" presetClass="exit" presetSubtype="21" fill="hold" grpId="0" nodeType="clickEffect">
                                  <p:stCondLst>
                                    <p:cond delay="0"/>
                                  </p:stCondLst>
                                  <p:childTnLst>
                                    <p:animEffect transition="out" filter="barn(inVertical)">
                                      <p:cBhvr>
                                        <p:cTn id="12" dur="500"/>
                                        <p:tgtEl>
                                          <p:spTgt spid="9"/>
                                        </p:tgtEl>
                                      </p:cBhvr>
                                    </p:animEffect>
                                    <p:set>
                                      <p:cBhvr>
                                        <p:cTn id="13"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9"/>
                  </p:tgtEl>
                </p:cond>
              </p:nextCondLst>
            </p:seq>
            <p:seq concurrent="1" nextAc="seek">
              <p:cTn id="14" restart="whenNotActive" fill="hold" evtFilter="cancelBubble" nodeType="interactiveSeq">
                <p:stCondLst>
                  <p:cond evt="onClick" delay="0">
                    <p:tgtEl>
                      <p:spTgt spid="10"/>
                    </p:tgtEl>
                  </p:cond>
                </p:stCondLst>
                <p:endSync evt="end" delay="0">
                  <p:rtn val="all"/>
                </p:endSync>
                <p:childTnLst>
                  <p:par>
                    <p:cTn id="15" fill="hold">
                      <p:stCondLst>
                        <p:cond delay="0"/>
                      </p:stCondLst>
                      <p:childTnLst>
                        <p:par>
                          <p:cTn id="16" fill="hold">
                            <p:stCondLst>
                              <p:cond delay="0"/>
                            </p:stCondLst>
                            <p:childTnLst>
                              <p:par>
                                <p:cTn id="17" presetID="16" presetClass="exit" presetSubtype="21" fill="hold" grpId="0" nodeType="clickEffect">
                                  <p:stCondLst>
                                    <p:cond delay="0"/>
                                  </p:stCondLst>
                                  <p:childTnLst>
                                    <p:animEffect transition="out" filter="barn(inVertical)">
                                      <p:cBhvr>
                                        <p:cTn id="18" dur="500"/>
                                        <p:tgtEl>
                                          <p:spTgt spid="10"/>
                                        </p:tgtEl>
                                      </p:cBhvr>
                                    </p:animEffect>
                                    <p:set>
                                      <p:cBhvr>
                                        <p:cTn id="19" dur="1" fill="hold">
                                          <p:stCondLst>
                                            <p:cond delay="499"/>
                                          </p:stCondLst>
                                        </p:cTn>
                                        <p:tgtEl>
                                          <p:spTgt spid="10"/>
                                        </p:tgtEl>
                                        <p:attrNameLst>
                                          <p:attrName>style.visibility</p:attrName>
                                        </p:attrNameLst>
                                      </p:cBhvr>
                                      <p:to>
                                        <p:strVal val="hidden"/>
                                      </p:to>
                                    </p:set>
                                  </p:childTnLst>
                                </p:cTn>
                              </p:par>
                            </p:childTnLst>
                          </p:cTn>
                        </p:par>
                      </p:childTnLst>
                    </p:cTn>
                  </p:par>
                </p:childTnLst>
              </p:cTn>
              <p:nextCondLst>
                <p:cond evt="onClick" delay="0">
                  <p:tgtEl>
                    <p:spTgt spid="10"/>
                  </p:tgtEl>
                </p:cond>
              </p:nextCondLst>
            </p:seq>
            <p:seq concurrent="1" nextAc="seek">
              <p:cTn id="20" restart="whenNotActive" fill="hold" evtFilter="cancelBubble" nodeType="interactiveSeq">
                <p:stCondLst>
                  <p:cond evt="onClick" delay="0">
                    <p:tgtEl>
                      <p:spTgt spid="11"/>
                    </p:tgtEl>
                  </p:cond>
                </p:stCondLst>
                <p:endSync evt="end" delay="0">
                  <p:rtn val="all"/>
                </p:endSync>
                <p:childTnLst>
                  <p:par>
                    <p:cTn id="21" fill="hold">
                      <p:stCondLst>
                        <p:cond delay="0"/>
                      </p:stCondLst>
                      <p:childTnLst>
                        <p:par>
                          <p:cTn id="22" fill="hold">
                            <p:stCondLst>
                              <p:cond delay="0"/>
                            </p:stCondLst>
                            <p:childTnLst>
                              <p:par>
                                <p:cTn id="23" presetID="16" presetClass="exit" presetSubtype="21" fill="hold" grpId="0" nodeType="clickEffect">
                                  <p:stCondLst>
                                    <p:cond delay="0"/>
                                  </p:stCondLst>
                                  <p:childTnLst>
                                    <p:animEffect transition="out" filter="barn(inVertical)">
                                      <p:cBhvr>
                                        <p:cTn id="24" dur="500"/>
                                        <p:tgtEl>
                                          <p:spTgt spid="11"/>
                                        </p:tgtEl>
                                      </p:cBhvr>
                                    </p:animEffect>
                                    <p:set>
                                      <p:cBhvr>
                                        <p:cTn id="25" dur="1" fill="hold">
                                          <p:stCondLst>
                                            <p:cond delay="499"/>
                                          </p:stCondLst>
                                        </p:cTn>
                                        <p:tgtEl>
                                          <p:spTgt spid="11"/>
                                        </p:tgtEl>
                                        <p:attrNameLst>
                                          <p:attrName>style.visibility</p:attrName>
                                        </p:attrNameLst>
                                      </p:cBhvr>
                                      <p:to>
                                        <p:strVal val="hidden"/>
                                      </p:to>
                                    </p:set>
                                  </p:childTnLst>
                                </p:cTn>
                              </p:par>
                            </p:childTnLst>
                          </p:cTn>
                        </p:par>
                      </p:childTnLst>
                    </p:cTn>
                  </p:par>
                </p:childTnLst>
              </p:cTn>
              <p:nextCondLst>
                <p:cond evt="onClick" delay="0">
                  <p:tgtEl>
                    <p:spTgt spid="11"/>
                  </p:tgtEl>
                </p:cond>
              </p:nextCondLst>
            </p:seq>
            <p:seq concurrent="1" nextAc="seek">
              <p:cTn id="26" restart="whenNotActive" fill="hold" evtFilter="cancelBubble" nodeType="interactiveSeq">
                <p:stCondLst>
                  <p:cond evt="onClick" delay="0">
                    <p:tgtEl>
                      <p:spTgt spid="12"/>
                    </p:tgtEl>
                  </p:cond>
                </p:stCondLst>
                <p:endSync evt="end" delay="0">
                  <p:rtn val="all"/>
                </p:endSync>
                <p:childTnLst>
                  <p:par>
                    <p:cTn id="27" fill="hold">
                      <p:stCondLst>
                        <p:cond delay="0"/>
                      </p:stCondLst>
                      <p:childTnLst>
                        <p:par>
                          <p:cTn id="28" fill="hold">
                            <p:stCondLst>
                              <p:cond delay="0"/>
                            </p:stCondLst>
                            <p:childTnLst>
                              <p:par>
                                <p:cTn id="29" presetID="16" presetClass="exit" presetSubtype="21" fill="hold" grpId="0" nodeType="clickEffect">
                                  <p:stCondLst>
                                    <p:cond delay="0"/>
                                  </p:stCondLst>
                                  <p:childTnLst>
                                    <p:animEffect transition="out" filter="barn(inVertical)">
                                      <p:cBhvr>
                                        <p:cTn id="30" dur="500"/>
                                        <p:tgtEl>
                                          <p:spTgt spid="12"/>
                                        </p:tgtEl>
                                      </p:cBhvr>
                                    </p:animEffect>
                                    <p:set>
                                      <p:cBhvr>
                                        <p:cTn id="31" dur="1" fill="hold">
                                          <p:stCondLst>
                                            <p:cond delay="499"/>
                                          </p:stCondLst>
                                        </p:cTn>
                                        <p:tgtEl>
                                          <p:spTgt spid="12"/>
                                        </p:tgtEl>
                                        <p:attrNameLst>
                                          <p:attrName>style.visibility</p:attrName>
                                        </p:attrNameLst>
                                      </p:cBhvr>
                                      <p:to>
                                        <p:strVal val="hidden"/>
                                      </p:to>
                                    </p:set>
                                  </p:childTnLst>
                                </p:cTn>
                              </p:par>
                            </p:childTnLst>
                          </p:cTn>
                        </p:par>
                      </p:childTnLst>
                    </p:cTn>
                  </p:par>
                </p:childTnLst>
              </p:cTn>
              <p:nextCondLst>
                <p:cond evt="onClick" delay="0">
                  <p:tgtEl>
                    <p:spTgt spid="12"/>
                  </p:tgtEl>
                </p:cond>
              </p:nextCondLst>
            </p:seq>
            <p:seq concurrent="1" nextAc="seek">
              <p:cTn id="32" restart="whenNotActive" fill="hold" evtFilter="cancelBubble" nodeType="interactiveSeq">
                <p:stCondLst>
                  <p:cond evt="onClick" delay="0">
                    <p:tgtEl>
                      <p:spTgt spid="13"/>
                    </p:tgtEl>
                  </p:cond>
                </p:stCondLst>
                <p:endSync evt="end" delay="0">
                  <p:rtn val="all"/>
                </p:endSync>
                <p:childTnLst>
                  <p:par>
                    <p:cTn id="33" fill="hold">
                      <p:stCondLst>
                        <p:cond delay="0"/>
                      </p:stCondLst>
                      <p:childTnLst>
                        <p:par>
                          <p:cTn id="34" fill="hold">
                            <p:stCondLst>
                              <p:cond delay="0"/>
                            </p:stCondLst>
                            <p:childTnLst>
                              <p:par>
                                <p:cTn id="35" presetID="16" presetClass="exit" presetSubtype="21" fill="hold" grpId="0" nodeType="clickEffect">
                                  <p:stCondLst>
                                    <p:cond delay="0"/>
                                  </p:stCondLst>
                                  <p:childTnLst>
                                    <p:animEffect transition="out" filter="barn(inVertical)">
                                      <p:cBhvr>
                                        <p:cTn id="36" dur="500"/>
                                        <p:tgtEl>
                                          <p:spTgt spid="13"/>
                                        </p:tgtEl>
                                      </p:cBhvr>
                                    </p:animEffect>
                                    <p:set>
                                      <p:cBhvr>
                                        <p:cTn id="37" dur="1" fill="hold">
                                          <p:stCondLst>
                                            <p:cond delay="499"/>
                                          </p:stCondLst>
                                        </p:cTn>
                                        <p:tgtEl>
                                          <p:spTgt spid="13"/>
                                        </p:tgtEl>
                                        <p:attrNameLst>
                                          <p:attrName>style.visibility</p:attrName>
                                        </p:attrNameLst>
                                      </p:cBhvr>
                                      <p:to>
                                        <p:strVal val="hidden"/>
                                      </p:to>
                                    </p:set>
                                  </p:childTnLst>
                                </p:cTn>
                              </p:par>
                            </p:childTnLst>
                          </p:cTn>
                        </p:par>
                      </p:childTnLst>
                    </p:cTn>
                  </p:par>
                </p:childTnLst>
              </p:cTn>
              <p:nextCondLst>
                <p:cond evt="onClick" delay="0">
                  <p:tgtEl>
                    <p:spTgt spid="13"/>
                  </p:tgtEl>
                </p:cond>
              </p:nextCondLst>
            </p:seq>
            <p:seq concurrent="1" nextAc="seek">
              <p:cTn id="38" restart="whenNotActive" fill="hold" evtFilter="cancelBubble" nodeType="interactiveSeq">
                <p:stCondLst>
                  <p:cond evt="onClick" delay="0">
                    <p:tgtEl>
                      <p:spTgt spid="14"/>
                    </p:tgtEl>
                  </p:cond>
                </p:stCondLst>
                <p:endSync evt="end" delay="0">
                  <p:rtn val="all"/>
                </p:endSync>
                <p:childTnLst>
                  <p:par>
                    <p:cTn id="39" fill="hold">
                      <p:stCondLst>
                        <p:cond delay="0"/>
                      </p:stCondLst>
                      <p:childTnLst>
                        <p:par>
                          <p:cTn id="40" fill="hold">
                            <p:stCondLst>
                              <p:cond delay="0"/>
                            </p:stCondLst>
                            <p:childTnLst>
                              <p:par>
                                <p:cTn id="41" presetID="16" presetClass="exit" presetSubtype="21" fill="hold" grpId="0" nodeType="clickEffect">
                                  <p:stCondLst>
                                    <p:cond delay="0"/>
                                  </p:stCondLst>
                                  <p:childTnLst>
                                    <p:animEffect transition="out" filter="barn(inVertical)">
                                      <p:cBhvr>
                                        <p:cTn id="42" dur="500"/>
                                        <p:tgtEl>
                                          <p:spTgt spid="14"/>
                                        </p:tgtEl>
                                      </p:cBhvr>
                                    </p:animEffect>
                                    <p:set>
                                      <p:cBhvr>
                                        <p:cTn id="43" dur="1" fill="hold">
                                          <p:stCondLst>
                                            <p:cond delay="499"/>
                                          </p:stCondLst>
                                        </p:cTn>
                                        <p:tgtEl>
                                          <p:spTgt spid="14"/>
                                        </p:tgtEl>
                                        <p:attrNameLst>
                                          <p:attrName>style.visibility</p:attrName>
                                        </p:attrNameLst>
                                      </p:cBhvr>
                                      <p:to>
                                        <p:strVal val="hidden"/>
                                      </p:to>
                                    </p:set>
                                  </p:childTnLst>
                                </p:cTn>
                              </p:par>
                            </p:childTnLst>
                          </p:cTn>
                        </p:par>
                      </p:childTnLst>
                    </p:cTn>
                  </p:par>
                </p:childTnLst>
              </p:cTn>
              <p:nextCondLst>
                <p:cond evt="onClick" delay="0">
                  <p:tgtEl>
                    <p:spTgt spid="14"/>
                  </p:tgtEl>
                </p:cond>
              </p:nextCondLst>
            </p:seq>
            <p:seq concurrent="1" nextAc="seek">
              <p:cTn id="44" restart="whenNotActive" fill="hold" evtFilter="cancelBubble" nodeType="interactiveSeq">
                <p:stCondLst>
                  <p:cond evt="onClick" delay="0">
                    <p:tgtEl>
                      <p:spTgt spid="15"/>
                    </p:tgtEl>
                  </p:cond>
                </p:stCondLst>
                <p:endSync evt="end" delay="0">
                  <p:rtn val="all"/>
                </p:endSync>
                <p:childTnLst>
                  <p:par>
                    <p:cTn id="45" fill="hold">
                      <p:stCondLst>
                        <p:cond delay="0"/>
                      </p:stCondLst>
                      <p:childTnLst>
                        <p:par>
                          <p:cTn id="46" fill="hold">
                            <p:stCondLst>
                              <p:cond delay="0"/>
                            </p:stCondLst>
                            <p:childTnLst>
                              <p:par>
                                <p:cTn id="47" presetID="16" presetClass="exit" presetSubtype="21" fill="hold" grpId="0" nodeType="clickEffect">
                                  <p:stCondLst>
                                    <p:cond delay="0"/>
                                  </p:stCondLst>
                                  <p:childTnLst>
                                    <p:animEffect transition="out" filter="barn(inVertical)">
                                      <p:cBhvr>
                                        <p:cTn id="48" dur="500"/>
                                        <p:tgtEl>
                                          <p:spTgt spid="15"/>
                                        </p:tgtEl>
                                      </p:cBhvr>
                                    </p:animEffect>
                                    <p:set>
                                      <p:cBhvr>
                                        <p:cTn id="49" dur="1" fill="hold">
                                          <p:stCondLst>
                                            <p:cond delay="499"/>
                                          </p:stCondLst>
                                        </p:cTn>
                                        <p:tgtEl>
                                          <p:spTgt spid="15"/>
                                        </p:tgtEl>
                                        <p:attrNameLst>
                                          <p:attrName>style.visibility</p:attrName>
                                        </p:attrNameLst>
                                      </p:cBhvr>
                                      <p:to>
                                        <p:strVal val="hidden"/>
                                      </p:to>
                                    </p:set>
                                  </p:childTnLst>
                                </p:cTn>
                              </p:par>
                            </p:childTnLst>
                          </p:cTn>
                        </p:par>
                      </p:childTnLst>
                    </p:cTn>
                  </p:par>
                </p:childTnLst>
              </p:cTn>
              <p:nextCondLst>
                <p:cond evt="onClick" delay="0">
                  <p:tgtEl>
                    <p:spTgt spid="15"/>
                  </p:tgtEl>
                </p:cond>
              </p:nextCondLst>
            </p:seq>
            <p:seq concurrent="1" nextAc="seek">
              <p:cTn id="50" restart="whenNotActive" fill="hold" evtFilter="cancelBubble" nodeType="interactiveSeq">
                <p:stCondLst>
                  <p:cond evt="onClick" delay="0">
                    <p:tgtEl>
                      <p:spTgt spid="16"/>
                    </p:tgtEl>
                  </p:cond>
                </p:stCondLst>
                <p:endSync evt="end" delay="0">
                  <p:rtn val="all"/>
                </p:endSync>
                <p:childTnLst>
                  <p:par>
                    <p:cTn id="51" fill="hold">
                      <p:stCondLst>
                        <p:cond delay="0"/>
                      </p:stCondLst>
                      <p:childTnLst>
                        <p:par>
                          <p:cTn id="52" fill="hold">
                            <p:stCondLst>
                              <p:cond delay="0"/>
                            </p:stCondLst>
                            <p:childTnLst>
                              <p:par>
                                <p:cTn id="53" presetID="16" presetClass="exit" presetSubtype="21" fill="hold" grpId="0" nodeType="clickEffect">
                                  <p:stCondLst>
                                    <p:cond delay="0"/>
                                  </p:stCondLst>
                                  <p:childTnLst>
                                    <p:animEffect transition="out" filter="barn(inVertical)">
                                      <p:cBhvr>
                                        <p:cTn id="54" dur="500"/>
                                        <p:tgtEl>
                                          <p:spTgt spid="16"/>
                                        </p:tgtEl>
                                      </p:cBhvr>
                                    </p:animEffect>
                                    <p:set>
                                      <p:cBhvr>
                                        <p:cTn id="55" dur="1" fill="hold">
                                          <p:stCondLst>
                                            <p:cond delay="499"/>
                                          </p:stCondLst>
                                        </p:cTn>
                                        <p:tgtEl>
                                          <p:spTgt spid="16"/>
                                        </p:tgtEl>
                                        <p:attrNameLst>
                                          <p:attrName>style.visibility</p:attrName>
                                        </p:attrNameLst>
                                      </p:cBhvr>
                                      <p:to>
                                        <p:strVal val="hidden"/>
                                      </p:to>
                                    </p:set>
                                  </p:childTnLst>
                                </p:cTn>
                              </p:par>
                            </p:childTnLst>
                          </p:cTn>
                        </p:par>
                      </p:childTnLst>
                    </p:cTn>
                  </p:par>
                </p:childTnLst>
              </p:cTn>
              <p:nextCondLst>
                <p:cond evt="onClick" delay="0">
                  <p:tgtEl>
                    <p:spTgt spid="16"/>
                  </p:tgtEl>
                </p:cond>
              </p:nextCondLst>
            </p:seq>
            <p:seq concurrent="1" nextAc="seek">
              <p:cTn id="56" restart="whenNotActive" fill="hold" evtFilter="cancelBubble" nodeType="interactiveSeq">
                <p:stCondLst>
                  <p:cond evt="onClick" delay="0">
                    <p:tgtEl>
                      <p:spTgt spid="17"/>
                    </p:tgtEl>
                  </p:cond>
                </p:stCondLst>
                <p:endSync evt="end" delay="0">
                  <p:rtn val="all"/>
                </p:endSync>
                <p:childTnLst>
                  <p:par>
                    <p:cTn id="57" fill="hold">
                      <p:stCondLst>
                        <p:cond delay="0"/>
                      </p:stCondLst>
                      <p:childTnLst>
                        <p:par>
                          <p:cTn id="58" fill="hold">
                            <p:stCondLst>
                              <p:cond delay="0"/>
                            </p:stCondLst>
                            <p:childTnLst>
                              <p:par>
                                <p:cTn id="59" presetID="16" presetClass="exit" presetSubtype="21" fill="hold" grpId="0" nodeType="clickEffect">
                                  <p:stCondLst>
                                    <p:cond delay="0"/>
                                  </p:stCondLst>
                                  <p:childTnLst>
                                    <p:animEffect transition="out" filter="barn(inVertical)">
                                      <p:cBhvr>
                                        <p:cTn id="60" dur="500"/>
                                        <p:tgtEl>
                                          <p:spTgt spid="17"/>
                                        </p:tgtEl>
                                      </p:cBhvr>
                                    </p:animEffect>
                                    <p:set>
                                      <p:cBhvr>
                                        <p:cTn id="61" dur="1" fill="hold">
                                          <p:stCondLst>
                                            <p:cond delay="499"/>
                                          </p:stCondLst>
                                        </p:cTn>
                                        <p:tgtEl>
                                          <p:spTgt spid="17"/>
                                        </p:tgtEl>
                                        <p:attrNameLst>
                                          <p:attrName>style.visibility</p:attrName>
                                        </p:attrNameLst>
                                      </p:cBhvr>
                                      <p:to>
                                        <p:strVal val="hidden"/>
                                      </p:to>
                                    </p:set>
                                  </p:childTnLst>
                                </p:cTn>
                              </p:par>
                            </p:childTnLst>
                          </p:cTn>
                        </p:par>
                      </p:childTnLst>
                    </p:cTn>
                  </p:par>
                </p:childTnLst>
              </p:cTn>
              <p:nextCondLst>
                <p:cond evt="onClick" delay="0">
                  <p:tgtEl>
                    <p:spTgt spid="17"/>
                  </p:tgtEl>
                </p:cond>
              </p:nextCondLst>
            </p:seq>
            <p:seq concurrent="1" nextAc="seek">
              <p:cTn id="62" restart="whenNotActive" fill="hold" evtFilter="cancelBubble" nodeType="interactiveSeq">
                <p:stCondLst>
                  <p:cond evt="onClick" delay="0">
                    <p:tgtEl>
                      <p:spTgt spid="18"/>
                    </p:tgtEl>
                  </p:cond>
                </p:stCondLst>
                <p:endSync evt="end" delay="0">
                  <p:rtn val="all"/>
                </p:endSync>
                <p:childTnLst>
                  <p:par>
                    <p:cTn id="63" fill="hold">
                      <p:stCondLst>
                        <p:cond delay="0"/>
                      </p:stCondLst>
                      <p:childTnLst>
                        <p:par>
                          <p:cTn id="64" fill="hold">
                            <p:stCondLst>
                              <p:cond delay="0"/>
                            </p:stCondLst>
                            <p:childTnLst>
                              <p:par>
                                <p:cTn id="65" presetID="16" presetClass="exit" presetSubtype="21" fill="hold" grpId="0" nodeType="clickEffect">
                                  <p:stCondLst>
                                    <p:cond delay="0"/>
                                  </p:stCondLst>
                                  <p:childTnLst>
                                    <p:animEffect transition="out" filter="barn(inVertical)">
                                      <p:cBhvr>
                                        <p:cTn id="66" dur="500"/>
                                        <p:tgtEl>
                                          <p:spTgt spid="18"/>
                                        </p:tgtEl>
                                      </p:cBhvr>
                                    </p:animEffect>
                                    <p:set>
                                      <p:cBhvr>
                                        <p:cTn id="67" dur="1" fill="hold">
                                          <p:stCondLst>
                                            <p:cond delay="499"/>
                                          </p:stCondLst>
                                        </p:cTn>
                                        <p:tgtEl>
                                          <p:spTgt spid="18"/>
                                        </p:tgtEl>
                                        <p:attrNameLst>
                                          <p:attrName>style.visibility</p:attrName>
                                        </p:attrNameLst>
                                      </p:cBhvr>
                                      <p:to>
                                        <p:strVal val="hidden"/>
                                      </p:to>
                                    </p:set>
                                  </p:childTnLst>
                                </p:cTn>
                              </p:par>
                            </p:childTnLst>
                          </p:cTn>
                        </p:par>
                      </p:childTnLst>
                    </p:cTn>
                  </p:par>
                </p:childTnLst>
              </p:cTn>
              <p:nextCondLst>
                <p:cond evt="onClick" delay="0">
                  <p:tgtEl>
                    <p:spTgt spid="18"/>
                  </p:tgtEl>
                </p:cond>
              </p:nextCondLst>
            </p:seq>
            <p:seq concurrent="1" nextAc="seek">
              <p:cTn id="68" restart="whenNotActive" fill="hold" evtFilter="cancelBubble" nodeType="interactiveSeq">
                <p:stCondLst>
                  <p:cond evt="onClick" delay="0">
                    <p:tgtEl>
                      <p:spTgt spid="19"/>
                    </p:tgtEl>
                  </p:cond>
                </p:stCondLst>
                <p:endSync evt="end" delay="0">
                  <p:rtn val="all"/>
                </p:endSync>
                <p:childTnLst>
                  <p:par>
                    <p:cTn id="69" fill="hold">
                      <p:stCondLst>
                        <p:cond delay="0"/>
                      </p:stCondLst>
                      <p:childTnLst>
                        <p:par>
                          <p:cTn id="70" fill="hold">
                            <p:stCondLst>
                              <p:cond delay="0"/>
                            </p:stCondLst>
                            <p:childTnLst>
                              <p:par>
                                <p:cTn id="71" presetID="16" presetClass="exit" presetSubtype="21" fill="hold" grpId="0" nodeType="clickEffect">
                                  <p:stCondLst>
                                    <p:cond delay="0"/>
                                  </p:stCondLst>
                                  <p:childTnLst>
                                    <p:animEffect transition="out" filter="barn(inVertical)">
                                      <p:cBhvr>
                                        <p:cTn id="72" dur="500"/>
                                        <p:tgtEl>
                                          <p:spTgt spid="19"/>
                                        </p:tgtEl>
                                      </p:cBhvr>
                                    </p:animEffect>
                                    <p:set>
                                      <p:cBhvr>
                                        <p:cTn id="73" dur="1" fill="hold">
                                          <p:stCondLst>
                                            <p:cond delay="499"/>
                                          </p:stCondLst>
                                        </p:cTn>
                                        <p:tgtEl>
                                          <p:spTgt spid="19"/>
                                        </p:tgtEl>
                                        <p:attrNameLst>
                                          <p:attrName>style.visibility</p:attrName>
                                        </p:attrNameLst>
                                      </p:cBhvr>
                                      <p:to>
                                        <p:strVal val="hidden"/>
                                      </p:to>
                                    </p:set>
                                  </p:childTnLst>
                                </p:cTn>
                              </p:par>
                            </p:childTnLst>
                          </p:cTn>
                        </p:par>
                      </p:childTnLst>
                    </p:cTn>
                  </p:par>
                </p:childTnLst>
              </p:cTn>
              <p:nextCondLst>
                <p:cond evt="onClick" delay="0">
                  <p:tgtEl>
                    <p:spTgt spid="19"/>
                  </p:tgtEl>
                </p:cond>
              </p:nextCondLst>
            </p:seq>
            <p:seq concurrent="1" nextAc="seek">
              <p:cTn id="74" restart="whenNotActive" fill="hold" evtFilter="cancelBubble" nodeType="interactiveSeq">
                <p:stCondLst>
                  <p:cond evt="onClick" delay="0">
                    <p:tgtEl>
                      <p:spTgt spid="20"/>
                    </p:tgtEl>
                  </p:cond>
                </p:stCondLst>
                <p:endSync evt="end" delay="0">
                  <p:rtn val="all"/>
                </p:endSync>
                <p:childTnLst>
                  <p:par>
                    <p:cTn id="75" fill="hold">
                      <p:stCondLst>
                        <p:cond delay="0"/>
                      </p:stCondLst>
                      <p:childTnLst>
                        <p:par>
                          <p:cTn id="76" fill="hold">
                            <p:stCondLst>
                              <p:cond delay="0"/>
                            </p:stCondLst>
                            <p:childTnLst>
                              <p:par>
                                <p:cTn id="77" presetID="16" presetClass="exit" presetSubtype="21" fill="hold" grpId="0" nodeType="clickEffect">
                                  <p:stCondLst>
                                    <p:cond delay="0"/>
                                  </p:stCondLst>
                                  <p:childTnLst>
                                    <p:animEffect transition="out" filter="barn(inVertical)">
                                      <p:cBhvr>
                                        <p:cTn id="78" dur="500"/>
                                        <p:tgtEl>
                                          <p:spTgt spid="20"/>
                                        </p:tgtEl>
                                      </p:cBhvr>
                                    </p:animEffect>
                                    <p:set>
                                      <p:cBhvr>
                                        <p:cTn id="79" dur="1" fill="hold">
                                          <p:stCondLst>
                                            <p:cond delay="499"/>
                                          </p:stCondLst>
                                        </p:cTn>
                                        <p:tgtEl>
                                          <p:spTgt spid="20"/>
                                        </p:tgtEl>
                                        <p:attrNameLst>
                                          <p:attrName>style.visibility</p:attrName>
                                        </p:attrNameLst>
                                      </p:cBhvr>
                                      <p:to>
                                        <p:strVal val="hidden"/>
                                      </p:to>
                                    </p:set>
                                  </p:childTnLst>
                                </p:cTn>
                              </p:par>
                            </p:childTnLst>
                          </p:cTn>
                        </p:par>
                      </p:childTnLst>
                    </p:cTn>
                  </p:par>
                </p:childTnLst>
              </p:cTn>
              <p:nextCondLst>
                <p:cond evt="onClick" delay="0">
                  <p:tgtEl>
                    <p:spTgt spid="20"/>
                  </p:tgtEl>
                </p:cond>
              </p:nextCondLst>
            </p:seq>
            <p:seq concurrent="1" nextAc="seek">
              <p:cTn id="80" restart="whenNotActive" fill="hold" evtFilter="cancelBubble" nodeType="interactiveSeq">
                <p:stCondLst>
                  <p:cond evt="onClick" delay="0">
                    <p:tgtEl>
                      <p:spTgt spid="21"/>
                    </p:tgtEl>
                  </p:cond>
                </p:stCondLst>
                <p:endSync evt="end" delay="0">
                  <p:rtn val="all"/>
                </p:endSync>
                <p:childTnLst>
                  <p:par>
                    <p:cTn id="81" fill="hold">
                      <p:stCondLst>
                        <p:cond delay="0"/>
                      </p:stCondLst>
                      <p:childTnLst>
                        <p:par>
                          <p:cTn id="82" fill="hold">
                            <p:stCondLst>
                              <p:cond delay="0"/>
                            </p:stCondLst>
                            <p:childTnLst>
                              <p:par>
                                <p:cTn id="83" presetID="16" presetClass="exit" presetSubtype="21" fill="hold" grpId="0" nodeType="clickEffect">
                                  <p:stCondLst>
                                    <p:cond delay="0"/>
                                  </p:stCondLst>
                                  <p:childTnLst>
                                    <p:animEffect transition="out" filter="barn(inVertical)">
                                      <p:cBhvr>
                                        <p:cTn id="84" dur="500"/>
                                        <p:tgtEl>
                                          <p:spTgt spid="21"/>
                                        </p:tgtEl>
                                      </p:cBhvr>
                                    </p:animEffect>
                                    <p:set>
                                      <p:cBhvr>
                                        <p:cTn id="85" dur="1" fill="hold">
                                          <p:stCondLst>
                                            <p:cond delay="499"/>
                                          </p:stCondLst>
                                        </p:cTn>
                                        <p:tgtEl>
                                          <p:spTgt spid="21"/>
                                        </p:tgtEl>
                                        <p:attrNameLst>
                                          <p:attrName>style.visibility</p:attrName>
                                        </p:attrNameLst>
                                      </p:cBhvr>
                                      <p:to>
                                        <p:strVal val="hidden"/>
                                      </p:to>
                                    </p:set>
                                  </p:childTnLst>
                                </p:cTn>
                              </p:par>
                            </p:childTnLst>
                          </p:cTn>
                        </p:par>
                      </p:childTnLst>
                    </p:cTn>
                  </p:par>
                </p:childTnLst>
              </p:cTn>
              <p:nextCondLst>
                <p:cond evt="onClick" delay="0">
                  <p:tgtEl>
                    <p:spTgt spid="21"/>
                  </p:tgtEl>
                </p:cond>
              </p:nextCondLst>
            </p:seq>
            <p:seq concurrent="1" nextAc="seek">
              <p:cTn id="86" restart="whenNotActive" fill="hold" evtFilter="cancelBubble" nodeType="interactiveSeq">
                <p:stCondLst>
                  <p:cond evt="onClick" delay="0">
                    <p:tgtEl>
                      <p:spTgt spid="22"/>
                    </p:tgtEl>
                  </p:cond>
                </p:stCondLst>
                <p:endSync evt="end" delay="0">
                  <p:rtn val="all"/>
                </p:endSync>
                <p:childTnLst>
                  <p:par>
                    <p:cTn id="87" fill="hold">
                      <p:stCondLst>
                        <p:cond delay="0"/>
                      </p:stCondLst>
                      <p:childTnLst>
                        <p:par>
                          <p:cTn id="88" fill="hold">
                            <p:stCondLst>
                              <p:cond delay="0"/>
                            </p:stCondLst>
                            <p:childTnLst>
                              <p:par>
                                <p:cTn id="89" presetID="16" presetClass="exit" presetSubtype="21" fill="hold" grpId="0" nodeType="clickEffect">
                                  <p:stCondLst>
                                    <p:cond delay="0"/>
                                  </p:stCondLst>
                                  <p:childTnLst>
                                    <p:animEffect transition="out" filter="barn(inVertical)">
                                      <p:cBhvr>
                                        <p:cTn id="90" dur="500"/>
                                        <p:tgtEl>
                                          <p:spTgt spid="22"/>
                                        </p:tgtEl>
                                      </p:cBhvr>
                                    </p:animEffect>
                                    <p:set>
                                      <p:cBhvr>
                                        <p:cTn id="91" dur="1" fill="hold">
                                          <p:stCondLst>
                                            <p:cond delay="499"/>
                                          </p:stCondLst>
                                        </p:cTn>
                                        <p:tgtEl>
                                          <p:spTgt spid="22"/>
                                        </p:tgtEl>
                                        <p:attrNameLst>
                                          <p:attrName>style.visibility</p:attrName>
                                        </p:attrNameLst>
                                      </p:cBhvr>
                                      <p:to>
                                        <p:strVal val="hidden"/>
                                      </p:to>
                                    </p:set>
                                  </p:childTnLst>
                                </p:cTn>
                              </p:par>
                            </p:childTnLst>
                          </p:cTn>
                        </p:par>
                      </p:childTnLst>
                    </p:cTn>
                  </p:par>
                </p:childTnLst>
              </p:cTn>
              <p:nextCondLst>
                <p:cond evt="onClick" delay="0">
                  <p:tgtEl>
                    <p:spTgt spid="22"/>
                  </p:tgtEl>
                </p:cond>
              </p:nextCondLst>
            </p:seq>
            <p:seq concurrent="1" nextAc="seek">
              <p:cTn id="92" restart="whenNotActive" fill="hold" evtFilter="cancelBubble" nodeType="interactiveSeq">
                <p:stCondLst>
                  <p:cond evt="onClick" delay="0">
                    <p:tgtEl>
                      <p:spTgt spid="23"/>
                    </p:tgtEl>
                  </p:cond>
                </p:stCondLst>
                <p:endSync evt="end" delay="0">
                  <p:rtn val="all"/>
                </p:endSync>
                <p:childTnLst>
                  <p:par>
                    <p:cTn id="93" fill="hold">
                      <p:stCondLst>
                        <p:cond delay="0"/>
                      </p:stCondLst>
                      <p:childTnLst>
                        <p:par>
                          <p:cTn id="94" fill="hold">
                            <p:stCondLst>
                              <p:cond delay="0"/>
                            </p:stCondLst>
                            <p:childTnLst>
                              <p:par>
                                <p:cTn id="95" presetID="16" presetClass="exit" presetSubtype="21" fill="hold" grpId="0" nodeType="clickEffect">
                                  <p:stCondLst>
                                    <p:cond delay="0"/>
                                  </p:stCondLst>
                                  <p:childTnLst>
                                    <p:animEffect transition="out" filter="barn(inVertical)">
                                      <p:cBhvr>
                                        <p:cTn id="96" dur="500"/>
                                        <p:tgtEl>
                                          <p:spTgt spid="23"/>
                                        </p:tgtEl>
                                      </p:cBhvr>
                                    </p:animEffect>
                                    <p:set>
                                      <p:cBhvr>
                                        <p:cTn id="97" dur="1" fill="hold">
                                          <p:stCondLst>
                                            <p:cond delay="499"/>
                                          </p:stCondLst>
                                        </p:cTn>
                                        <p:tgtEl>
                                          <p:spTgt spid="23"/>
                                        </p:tgtEl>
                                        <p:attrNameLst>
                                          <p:attrName>style.visibility</p:attrName>
                                        </p:attrNameLst>
                                      </p:cBhvr>
                                      <p:to>
                                        <p:strVal val="hidden"/>
                                      </p:to>
                                    </p:set>
                                  </p:childTnLst>
                                </p:cTn>
                              </p:par>
                            </p:childTnLst>
                          </p:cTn>
                        </p:par>
                      </p:childTnLst>
                    </p:cTn>
                  </p:par>
                </p:childTnLst>
              </p:cTn>
              <p:nextCondLst>
                <p:cond evt="onClick" delay="0">
                  <p:tgtEl>
                    <p:spTgt spid="23"/>
                  </p:tgtEl>
                </p:cond>
              </p:nextCondLst>
            </p:seq>
            <p:seq concurrent="1" nextAc="seek">
              <p:cTn id="98" restart="whenNotActive" fill="hold" evtFilter="cancelBubble" nodeType="interactiveSeq">
                <p:stCondLst>
                  <p:cond evt="onClick" delay="0">
                    <p:tgtEl>
                      <p:spTgt spid="24"/>
                    </p:tgtEl>
                  </p:cond>
                </p:stCondLst>
                <p:endSync evt="end" delay="0">
                  <p:rtn val="all"/>
                </p:endSync>
                <p:childTnLst>
                  <p:par>
                    <p:cTn id="99" fill="hold">
                      <p:stCondLst>
                        <p:cond delay="0"/>
                      </p:stCondLst>
                      <p:childTnLst>
                        <p:par>
                          <p:cTn id="100" fill="hold">
                            <p:stCondLst>
                              <p:cond delay="0"/>
                            </p:stCondLst>
                            <p:childTnLst>
                              <p:par>
                                <p:cTn id="101" presetID="16" presetClass="exit" presetSubtype="21" fill="hold" grpId="0" nodeType="clickEffect">
                                  <p:stCondLst>
                                    <p:cond delay="0"/>
                                  </p:stCondLst>
                                  <p:childTnLst>
                                    <p:animEffect transition="out" filter="barn(inVertical)">
                                      <p:cBhvr>
                                        <p:cTn id="102" dur="500"/>
                                        <p:tgtEl>
                                          <p:spTgt spid="24"/>
                                        </p:tgtEl>
                                      </p:cBhvr>
                                    </p:animEffect>
                                    <p:set>
                                      <p:cBhvr>
                                        <p:cTn id="103" dur="1" fill="hold">
                                          <p:stCondLst>
                                            <p:cond delay="499"/>
                                          </p:stCondLst>
                                        </p:cTn>
                                        <p:tgtEl>
                                          <p:spTgt spid="24"/>
                                        </p:tgtEl>
                                        <p:attrNameLst>
                                          <p:attrName>style.visibility</p:attrName>
                                        </p:attrNameLst>
                                      </p:cBhvr>
                                      <p:to>
                                        <p:strVal val="hidden"/>
                                      </p:to>
                                    </p:set>
                                  </p:childTnLst>
                                </p:cTn>
                              </p:par>
                            </p:childTnLst>
                          </p:cTn>
                        </p:par>
                      </p:childTnLst>
                    </p:cTn>
                  </p:par>
                </p:childTnLst>
              </p:cTn>
              <p:nextCondLst>
                <p:cond evt="onClick" delay="0">
                  <p:tgtEl>
                    <p:spTgt spid="24"/>
                  </p:tgtEl>
                </p:cond>
              </p:nextCondLst>
            </p:seq>
            <p:seq concurrent="1" nextAc="seek">
              <p:cTn id="104" restart="whenNotActive" fill="hold" evtFilter="cancelBubble" nodeType="interactiveSeq">
                <p:stCondLst>
                  <p:cond evt="onClick" delay="0">
                    <p:tgtEl>
                      <p:spTgt spid="25"/>
                    </p:tgtEl>
                  </p:cond>
                </p:stCondLst>
                <p:endSync evt="end" delay="0">
                  <p:rtn val="all"/>
                </p:endSync>
                <p:childTnLst>
                  <p:par>
                    <p:cTn id="105" fill="hold">
                      <p:stCondLst>
                        <p:cond delay="0"/>
                      </p:stCondLst>
                      <p:childTnLst>
                        <p:par>
                          <p:cTn id="106" fill="hold">
                            <p:stCondLst>
                              <p:cond delay="0"/>
                            </p:stCondLst>
                            <p:childTnLst>
                              <p:par>
                                <p:cTn id="107" presetID="16" presetClass="exit" presetSubtype="21" fill="hold" grpId="0" nodeType="clickEffect">
                                  <p:stCondLst>
                                    <p:cond delay="0"/>
                                  </p:stCondLst>
                                  <p:childTnLst>
                                    <p:animEffect transition="out" filter="barn(inVertical)">
                                      <p:cBhvr>
                                        <p:cTn id="108" dur="500"/>
                                        <p:tgtEl>
                                          <p:spTgt spid="25"/>
                                        </p:tgtEl>
                                      </p:cBhvr>
                                    </p:animEffect>
                                    <p:set>
                                      <p:cBhvr>
                                        <p:cTn id="109" dur="1" fill="hold">
                                          <p:stCondLst>
                                            <p:cond delay="499"/>
                                          </p:stCondLst>
                                        </p:cTn>
                                        <p:tgtEl>
                                          <p:spTgt spid="25"/>
                                        </p:tgtEl>
                                        <p:attrNameLst>
                                          <p:attrName>style.visibility</p:attrName>
                                        </p:attrNameLst>
                                      </p:cBhvr>
                                      <p:to>
                                        <p:strVal val="hidden"/>
                                      </p:to>
                                    </p:set>
                                  </p:childTnLst>
                                </p:cTn>
                              </p:par>
                            </p:childTnLst>
                          </p:cTn>
                        </p:par>
                      </p:childTnLst>
                    </p:cTn>
                  </p:par>
                </p:childTnLst>
              </p:cTn>
              <p:nextCondLst>
                <p:cond evt="onClick" delay="0">
                  <p:tgtEl>
                    <p:spTgt spid="25"/>
                  </p:tgtEl>
                </p:cond>
              </p:nextCondLst>
            </p:seq>
            <p:seq concurrent="1" nextAc="seek">
              <p:cTn id="110" restart="whenNotActive" fill="hold" evtFilter="cancelBubble" nodeType="interactiveSeq">
                <p:stCondLst>
                  <p:cond evt="onClick" delay="0">
                    <p:tgtEl>
                      <p:spTgt spid="26"/>
                    </p:tgtEl>
                  </p:cond>
                </p:stCondLst>
                <p:endSync evt="end" delay="0">
                  <p:rtn val="all"/>
                </p:endSync>
                <p:childTnLst>
                  <p:par>
                    <p:cTn id="111" fill="hold">
                      <p:stCondLst>
                        <p:cond delay="0"/>
                      </p:stCondLst>
                      <p:childTnLst>
                        <p:par>
                          <p:cTn id="112" fill="hold">
                            <p:stCondLst>
                              <p:cond delay="0"/>
                            </p:stCondLst>
                            <p:childTnLst>
                              <p:par>
                                <p:cTn id="113" presetID="16" presetClass="exit" presetSubtype="21" fill="hold" grpId="0" nodeType="clickEffect">
                                  <p:stCondLst>
                                    <p:cond delay="0"/>
                                  </p:stCondLst>
                                  <p:childTnLst>
                                    <p:animEffect transition="out" filter="barn(inVertical)">
                                      <p:cBhvr>
                                        <p:cTn id="114" dur="500"/>
                                        <p:tgtEl>
                                          <p:spTgt spid="26"/>
                                        </p:tgtEl>
                                      </p:cBhvr>
                                    </p:animEffect>
                                    <p:set>
                                      <p:cBhvr>
                                        <p:cTn id="115" dur="1" fill="hold">
                                          <p:stCondLst>
                                            <p:cond delay="499"/>
                                          </p:stCondLst>
                                        </p:cTn>
                                        <p:tgtEl>
                                          <p:spTgt spid="26"/>
                                        </p:tgtEl>
                                        <p:attrNameLst>
                                          <p:attrName>style.visibility</p:attrName>
                                        </p:attrNameLst>
                                      </p:cBhvr>
                                      <p:to>
                                        <p:strVal val="hidden"/>
                                      </p:to>
                                    </p:set>
                                  </p:childTnLst>
                                </p:cTn>
                              </p:par>
                            </p:childTnLst>
                          </p:cTn>
                        </p:par>
                      </p:childTnLst>
                    </p:cTn>
                  </p:par>
                </p:childTnLst>
              </p:cTn>
              <p:nextCondLst>
                <p:cond evt="onClick" delay="0">
                  <p:tgtEl>
                    <p:spTgt spid="26"/>
                  </p:tgtEl>
                </p:cond>
              </p:nextCondLst>
            </p:seq>
            <p:seq concurrent="1" nextAc="seek">
              <p:cTn id="116" restart="whenNotActive" fill="hold" evtFilter="cancelBubble" nodeType="interactiveSeq">
                <p:stCondLst>
                  <p:cond evt="onClick" delay="0">
                    <p:tgtEl>
                      <p:spTgt spid="7"/>
                    </p:tgtEl>
                  </p:cond>
                </p:stCondLst>
                <p:endSync evt="end" delay="0">
                  <p:rtn val="all"/>
                </p:endSync>
                <p:childTnLst>
                  <p:par>
                    <p:cTn id="117" fill="hold">
                      <p:stCondLst>
                        <p:cond delay="0"/>
                      </p:stCondLst>
                      <p:childTnLst>
                        <p:par>
                          <p:cTn id="118" fill="hold">
                            <p:stCondLst>
                              <p:cond delay="0"/>
                            </p:stCondLst>
                            <p:childTnLst>
                              <p:par>
                                <p:cTn id="119" presetID="16" presetClass="exit" presetSubtype="21" fill="hold" grpId="0" nodeType="clickEffect">
                                  <p:stCondLst>
                                    <p:cond delay="0"/>
                                  </p:stCondLst>
                                  <p:childTnLst>
                                    <p:animEffect transition="out" filter="barn(inVertical)">
                                      <p:cBhvr>
                                        <p:cTn id="120" dur="500"/>
                                        <p:tgtEl>
                                          <p:spTgt spid="7"/>
                                        </p:tgtEl>
                                      </p:cBhvr>
                                    </p:animEffect>
                                    <p:set>
                                      <p:cBhvr>
                                        <p:cTn id="121"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7"/>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8" name="Rectangle 107">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0" name="Rectangle 109">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12" name="Rectangle 111">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14" name="Group 113">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15" name="Straight Connector 114">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119" name="Rectangle 118">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Placeholder 9" descr="Laptop and notebook on the table">
            <a:extLst>
              <a:ext uri="{FF2B5EF4-FFF2-40B4-BE49-F238E27FC236}">
                <a16:creationId xmlns:a16="http://schemas.microsoft.com/office/drawing/2014/main" id="{201D9675-DFD6-4198-A186-4B82257CEE93}"/>
              </a:ext>
            </a:extLst>
          </p:cNvPr>
          <p:cNvPicPr>
            <a:picLocks noGrp="1" noChangeAspect="1"/>
          </p:cNvPicPr>
          <p:nvPr>
            <p:ph type="pic" idx="1"/>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p:blipFill>
        <p:spPr>
          <a:xfrm>
            <a:off x="7" y="10"/>
            <a:ext cx="12191982" cy="6857990"/>
          </a:xfrm>
          <a:prstGeom prst="rect">
            <a:avLst/>
          </a:prstGeom>
        </p:spPr>
      </p:pic>
      <p:sp>
        <p:nvSpPr>
          <p:cNvPr id="121" name="Rectangle 120">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123" name="Rectangle 122">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sp>
      <p:sp>
        <p:nvSpPr>
          <p:cNvPr id="3" name="Title 2">
            <a:extLst>
              <a:ext uri="{FF2B5EF4-FFF2-40B4-BE49-F238E27FC236}">
                <a16:creationId xmlns:a16="http://schemas.microsoft.com/office/drawing/2014/main" id="{E5AD4937-CA34-4C89-9BAF-9E011BE5736D}"/>
              </a:ext>
            </a:extLst>
          </p:cNvPr>
          <p:cNvSpPr>
            <a:spLocks noGrp="1"/>
          </p:cNvSpPr>
          <p:nvPr>
            <p:ph type="title"/>
          </p:nvPr>
        </p:nvSpPr>
        <p:spPr>
          <a:xfrm>
            <a:off x="1276055" y="2350017"/>
            <a:ext cx="4775075" cy="1630906"/>
          </a:xfrm>
        </p:spPr>
        <p:txBody>
          <a:bodyPr vert="horz" lIns="91440" tIns="45720" rIns="91440" bIns="45720" rtlCol="0" anchor="ctr">
            <a:normAutofit/>
          </a:bodyPr>
          <a:lstStyle/>
          <a:p>
            <a:pPr algn="ctr">
              <a:lnSpc>
                <a:spcPct val="83000"/>
              </a:lnSpc>
            </a:pPr>
            <a:r>
              <a:rPr lang="tr-TR" sz="4400" cap="all" spc="-100" dirty="0"/>
              <a:t>TEŞEKKÜRLER</a:t>
            </a:r>
            <a:r>
              <a:rPr lang="en-US" sz="4400" cap="all" spc="-100" dirty="0"/>
              <a:t>!</a:t>
            </a:r>
          </a:p>
        </p:txBody>
      </p:sp>
      <p:sp>
        <p:nvSpPr>
          <p:cNvPr id="4" name="Text Placeholder 3">
            <a:extLst>
              <a:ext uri="{FF2B5EF4-FFF2-40B4-BE49-F238E27FC236}">
                <a16:creationId xmlns:a16="http://schemas.microsoft.com/office/drawing/2014/main" id="{F2D4B761-DD6A-43A0-8600-88D390E1E08C}"/>
              </a:ext>
            </a:extLst>
          </p:cNvPr>
          <p:cNvSpPr>
            <a:spLocks noGrp="1"/>
          </p:cNvSpPr>
          <p:nvPr>
            <p:ph type="body" sz="half" idx="2"/>
          </p:nvPr>
        </p:nvSpPr>
        <p:spPr>
          <a:xfrm>
            <a:off x="1276055" y="3990546"/>
            <a:ext cx="4775075" cy="559656"/>
          </a:xfrm>
        </p:spPr>
        <p:txBody>
          <a:bodyPr vert="horz" lIns="91440" tIns="45720" rIns="91440" bIns="45720" rtlCol="0">
            <a:normAutofit lnSpcReduction="10000"/>
          </a:bodyPr>
          <a:lstStyle/>
          <a:p>
            <a:pPr algn="ctr">
              <a:lnSpc>
                <a:spcPct val="90000"/>
              </a:lnSpc>
              <a:spcBef>
                <a:spcPts val="0"/>
              </a:spcBef>
              <a:spcAft>
                <a:spcPts val="600"/>
              </a:spcAft>
            </a:pPr>
            <a:r>
              <a:rPr lang="tr-TR" sz="1500" spc="80" dirty="0">
                <a:solidFill>
                  <a:schemeClr val="tx1">
                    <a:lumMod val="75000"/>
                  </a:schemeClr>
                </a:solidFill>
              </a:rPr>
              <a:t>Handan YARICI</a:t>
            </a:r>
          </a:p>
          <a:p>
            <a:pPr algn="ctr">
              <a:lnSpc>
                <a:spcPct val="90000"/>
              </a:lnSpc>
              <a:spcBef>
                <a:spcPts val="0"/>
              </a:spcBef>
              <a:spcAft>
                <a:spcPts val="600"/>
              </a:spcAft>
            </a:pPr>
            <a:r>
              <a:rPr lang="tr-TR" sz="1500" spc="80" dirty="0">
                <a:solidFill>
                  <a:schemeClr val="tx1">
                    <a:lumMod val="75000"/>
                  </a:schemeClr>
                </a:solidFill>
              </a:rPr>
              <a:t>handanyarici@gmail.com</a:t>
            </a:r>
            <a:endParaRPr lang="en-US" sz="1500" spc="80" dirty="0">
              <a:solidFill>
                <a:schemeClr val="tx1">
                  <a:lumMod val="75000"/>
                </a:schemeClr>
              </a:solidFill>
            </a:endParaRPr>
          </a:p>
        </p:txBody>
      </p:sp>
    </p:spTree>
    <p:extLst>
      <p:ext uri="{BB962C8B-B14F-4D97-AF65-F5344CB8AC3E}">
        <p14:creationId xmlns:p14="http://schemas.microsoft.com/office/powerpoint/2010/main" val="1103380505"/>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E8B6A-B6CD-49C3-8B5F-4D3EB2E7EBF1}"/>
              </a:ext>
            </a:extLst>
          </p:cNvPr>
          <p:cNvSpPr>
            <a:spLocks noGrp="1"/>
          </p:cNvSpPr>
          <p:nvPr>
            <p:ph type="title"/>
          </p:nvPr>
        </p:nvSpPr>
        <p:spPr/>
        <p:txBody>
          <a:bodyPr/>
          <a:lstStyle/>
          <a:p>
            <a:endParaRPr lang="tr-TR"/>
          </a:p>
        </p:txBody>
      </p:sp>
      <p:pic>
        <p:nvPicPr>
          <p:cNvPr id="3" name="Picture 4" descr="https://miro.medium.com/max/700/1*GB5RhEOUj__wMPk_-IgDzA.png">
            <a:extLst>
              <a:ext uri="{FF2B5EF4-FFF2-40B4-BE49-F238E27FC236}">
                <a16:creationId xmlns:a16="http://schemas.microsoft.com/office/drawing/2014/main" id="{7F922659-0361-4D81-8E56-6253BC5D0C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8087" y="585766"/>
            <a:ext cx="8175826" cy="5629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433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35EBB-29EC-456C-B7C4-4D17F0695E80}"/>
              </a:ext>
            </a:extLst>
          </p:cNvPr>
          <p:cNvSpPr>
            <a:spLocks noGrp="1"/>
          </p:cNvSpPr>
          <p:nvPr>
            <p:ph type="title"/>
          </p:nvPr>
        </p:nvSpPr>
        <p:spPr/>
        <p:txBody>
          <a:bodyPr/>
          <a:lstStyle/>
          <a:p>
            <a:r>
              <a:rPr lang="tr-TR" dirty="0"/>
              <a:t>Giriş</a:t>
            </a:r>
          </a:p>
        </p:txBody>
      </p:sp>
      <p:sp>
        <p:nvSpPr>
          <p:cNvPr id="4" name="Rectangle 3">
            <a:extLst>
              <a:ext uri="{FF2B5EF4-FFF2-40B4-BE49-F238E27FC236}">
                <a16:creationId xmlns:a16="http://schemas.microsoft.com/office/drawing/2014/main" id="{24866D07-A4E7-4FD7-9102-E992FADF4511}"/>
              </a:ext>
            </a:extLst>
          </p:cNvPr>
          <p:cNvSpPr/>
          <p:nvPr/>
        </p:nvSpPr>
        <p:spPr>
          <a:xfrm>
            <a:off x="881605" y="1847090"/>
            <a:ext cx="10428789" cy="3477875"/>
          </a:xfrm>
          <a:prstGeom prst="rect">
            <a:avLst/>
          </a:prstGeom>
        </p:spPr>
        <p:txBody>
          <a:bodyPr wrap="square">
            <a:spAutoFit/>
          </a:bodyPr>
          <a:lstStyle/>
          <a:p>
            <a:r>
              <a:rPr lang="tr-TR" sz="2000" b="1" dirty="0" err="1"/>
              <a:t>Ethereum</a:t>
            </a:r>
            <a:r>
              <a:rPr lang="tr-TR" sz="2000" b="1" dirty="0"/>
              <a:t> Nedir : </a:t>
            </a:r>
            <a:r>
              <a:rPr lang="tr-TR" sz="2000" dirty="0"/>
              <a:t>ERC </a:t>
            </a:r>
            <a:r>
              <a:rPr lang="tr-TR" sz="2000" dirty="0" err="1"/>
              <a:t>Token</a:t>
            </a:r>
            <a:r>
              <a:rPr lang="tr-TR" sz="2000" dirty="0"/>
              <a:t> altyapısını çalıştırmaya yarayan dünyanın en büyük bilgisayarı olma prensibiyle hazırlanmış bir altyapı sunan ortam</a:t>
            </a:r>
          </a:p>
          <a:p>
            <a:endParaRPr lang="tr-TR" sz="2000" dirty="0"/>
          </a:p>
          <a:p>
            <a:r>
              <a:rPr lang="tr-TR" sz="2000" b="1" dirty="0"/>
              <a:t>ERC Nedir : </a:t>
            </a:r>
            <a:r>
              <a:rPr lang="tr-TR" sz="2000" dirty="0" err="1"/>
              <a:t>Ethereum</a:t>
            </a:r>
            <a:r>
              <a:rPr lang="tr-TR" sz="2000" dirty="0"/>
              <a:t> </a:t>
            </a:r>
            <a:r>
              <a:rPr lang="tr-TR" sz="2000" dirty="0" err="1"/>
              <a:t>Requests</a:t>
            </a:r>
            <a:r>
              <a:rPr lang="tr-TR" sz="2000" dirty="0"/>
              <a:t> </a:t>
            </a:r>
            <a:r>
              <a:rPr lang="tr-TR" sz="2000" dirty="0" err="1"/>
              <a:t>for</a:t>
            </a:r>
            <a:r>
              <a:rPr lang="tr-TR" sz="2000" dirty="0"/>
              <a:t> </a:t>
            </a:r>
            <a:r>
              <a:rPr lang="tr-TR" sz="2000" dirty="0" err="1"/>
              <a:t>Comments</a:t>
            </a:r>
            <a:r>
              <a:rPr lang="tr-TR" sz="2000" dirty="0"/>
              <a:t> kısaltması (yani </a:t>
            </a:r>
            <a:r>
              <a:rPr lang="tr-TR" sz="2000" dirty="0" err="1"/>
              <a:t>Ethereum</a:t>
            </a:r>
            <a:r>
              <a:rPr lang="tr-TR" sz="2000" dirty="0"/>
              <a:t> platformuna ait komutların ortak çalışabilmesini sağlayan bir işleyiş protokolü)</a:t>
            </a:r>
          </a:p>
          <a:p>
            <a:endParaRPr lang="tr-TR" sz="2000" dirty="0"/>
          </a:p>
          <a:p>
            <a:r>
              <a:rPr lang="tr-TR" sz="2000" b="1" dirty="0" err="1"/>
              <a:t>Token</a:t>
            </a:r>
            <a:r>
              <a:rPr lang="tr-TR" sz="2000" b="1" dirty="0"/>
              <a:t> Nedir : </a:t>
            </a:r>
            <a:r>
              <a:rPr lang="tr-TR" sz="2000" dirty="0" err="1"/>
              <a:t>Ethereum</a:t>
            </a:r>
            <a:r>
              <a:rPr lang="tr-TR" sz="2000" dirty="0"/>
              <a:t> platformu üzerinde ERC desteğiyle çalışmakta olan farklı standartlarda tanımlanabilen kod içerikleri. </a:t>
            </a:r>
            <a:r>
              <a:rPr lang="tr-TR" sz="2000" dirty="0" err="1"/>
              <a:t>Ethereum</a:t>
            </a:r>
            <a:r>
              <a:rPr lang="tr-TR" sz="2000" dirty="0"/>
              <a:t> için </a:t>
            </a:r>
            <a:r>
              <a:rPr lang="tr-TR" sz="2000" dirty="0" err="1"/>
              <a:t>token</a:t>
            </a:r>
            <a:r>
              <a:rPr lang="tr-TR" sz="2000" dirty="0"/>
              <a:t>, herhangi bir varlığın sanal olarak </a:t>
            </a:r>
            <a:r>
              <a:rPr lang="tr-TR" sz="2000" dirty="0" err="1"/>
              <a:t>Ethereum</a:t>
            </a:r>
            <a:r>
              <a:rPr lang="tr-TR" sz="2000" dirty="0"/>
              <a:t> veya başka blok zincirlerinde saklanması veya temsil edilmesine denir.</a:t>
            </a:r>
          </a:p>
          <a:p>
            <a:endParaRPr lang="tr-TR" sz="2000" dirty="0"/>
          </a:p>
          <a:p>
            <a:r>
              <a:rPr lang="tr-TR" sz="2000" b="1" dirty="0" err="1"/>
              <a:t>dApp</a:t>
            </a:r>
            <a:r>
              <a:rPr lang="tr-TR" sz="2000" b="1" dirty="0"/>
              <a:t> : </a:t>
            </a:r>
            <a:r>
              <a:rPr lang="tr-TR" sz="2000" dirty="0" err="1"/>
              <a:t>Decentralized</a:t>
            </a:r>
            <a:r>
              <a:rPr lang="tr-TR" sz="2000" dirty="0"/>
              <a:t> </a:t>
            </a:r>
            <a:r>
              <a:rPr lang="tr-TR" sz="2000" dirty="0" err="1"/>
              <a:t>App</a:t>
            </a:r>
            <a:r>
              <a:rPr lang="tr-TR" sz="2000" dirty="0"/>
              <a:t> (yani Dağıtık Uygulamalar)</a:t>
            </a:r>
          </a:p>
        </p:txBody>
      </p:sp>
    </p:spTree>
    <p:extLst>
      <p:ext uri="{BB962C8B-B14F-4D97-AF65-F5344CB8AC3E}">
        <p14:creationId xmlns:p14="http://schemas.microsoft.com/office/powerpoint/2010/main" val="3241776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on-fungible tokens (NFTs) | Digital Assets Glossary | METACO">
            <a:extLst>
              <a:ext uri="{FF2B5EF4-FFF2-40B4-BE49-F238E27FC236}">
                <a16:creationId xmlns:a16="http://schemas.microsoft.com/office/drawing/2014/main" id="{B366409D-C4D2-4D08-B442-D075468ECF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0643" y="844952"/>
            <a:ext cx="9574952" cy="5388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1325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0524E-6490-4653-85A6-104A1126D0C2}"/>
              </a:ext>
            </a:extLst>
          </p:cNvPr>
          <p:cNvSpPr>
            <a:spLocks noGrp="1"/>
          </p:cNvSpPr>
          <p:nvPr>
            <p:ph type="title"/>
          </p:nvPr>
        </p:nvSpPr>
        <p:spPr/>
        <p:txBody>
          <a:bodyPr/>
          <a:lstStyle/>
          <a:p>
            <a:r>
              <a:rPr lang="tr-TR" dirty="0"/>
              <a:t>ERC</a:t>
            </a:r>
          </a:p>
        </p:txBody>
      </p:sp>
      <p:sp>
        <p:nvSpPr>
          <p:cNvPr id="4" name="Rectangle 3">
            <a:extLst>
              <a:ext uri="{FF2B5EF4-FFF2-40B4-BE49-F238E27FC236}">
                <a16:creationId xmlns:a16="http://schemas.microsoft.com/office/drawing/2014/main" id="{D7D8B0B7-15A0-4CDB-B9A1-D9036B89616A}"/>
              </a:ext>
            </a:extLst>
          </p:cNvPr>
          <p:cNvSpPr/>
          <p:nvPr/>
        </p:nvSpPr>
        <p:spPr>
          <a:xfrm>
            <a:off x="563302" y="2014194"/>
            <a:ext cx="11065396" cy="4093428"/>
          </a:xfrm>
          <a:prstGeom prst="rect">
            <a:avLst/>
          </a:prstGeom>
        </p:spPr>
        <p:txBody>
          <a:bodyPr wrap="square">
            <a:spAutoFit/>
          </a:bodyPr>
          <a:lstStyle/>
          <a:p>
            <a:r>
              <a:rPr lang="tr-TR" sz="2000" dirty="0" err="1"/>
              <a:t>Blockchain</a:t>
            </a:r>
            <a:r>
              <a:rPr lang="tr-TR" sz="2000" dirty="0"/>
              <a:t> dünyasında “</a:t>
            </a:r>
            <a:r>
              <a:rPr lang="tr-TR" sz="2000" dirty="0" err="1"/>
              <a:t>fat</a:t>
            </a:r>
            <a:r>
              <a:rPr lang="tr-TR" sz="2000" dirty="0"/>
              <a:t> </a:t>
            </a:r>
            <a:r>
              <a:rPr lang="tr-TR" sz="2000" dirty="0" err="1"/>
              <a:t>protocol</a:t>
            </a:r>
            <a:r>
              <a:rPr lang="tr-TR" sz="2000" dirty="0"/>
              <a:t>, </a:t>
            </a:r>
            <a:r>
              <a:rPr lang="tr-TR" sz="2000" dirty="0" err="1"/>
              <a:t>thin</a:t>
            </a:r>
            <a:r>
              <a:rPr lang="tr-TR" sz="2000" dirty="0"/>
              <a:t> </a:t>
            </a:r>
            <a:r>
              <a:rPr lang="tr-TR" sz="2000" dirty="0" err="1"/>
              <a:t>application</a:t>
            </a:r>
            <a:r>
              <a:rPr lang="tr-TR" sz="2000" dirty="0"/>
              <a:t>” (şişman protokol, ince uygulama) diye bir söz vardır ve geleneksel internet dünyasında bu söz “</a:t>
            </a:r>
            <a:r>
              <a:rPr lang="tr-TR" sz="2000" dirty="0" err="1"/>
              <a:t>thin</a:t>
            </a:r>
            <a:r>
              <a:rPr lang="tr-TR" sz="2000" dirty="0"/>
              <a:t> </a:t>
            </a:r>
            <a:r>
              <a:rPr lang="tr-TR" sz="2000" dirty="0" err="1"/>
              <a:t>protocol</a:t>
            </a:r>
            <a:r>
              <a:rPr lang="tr-TR" sz="2000" dirty="0"/>
              <a:t>, </a:t>
            </a:r>
            <a:r>
              <a:rPr lang="tr-TR" sz="2000" dirty="0" err="1"/>
              <a:t>fat</a:t>
            </a:r>
            <a:r>
              <a:rPr lang="tr-TR" sz="2000" dirty="0"/>
              <a:t> </a:t>
            </a:r>
            <a:r>
              <a:rPr lang="tr-TR" sz="2000" dirty="0" err="1"/>
              <a:t>application</a:t>
            </a:r>
            <a:r>
              <a:rPr lang="tr-TR" sz="2000" dirty="0"/>
              <a:t>” (ince protokol, şişman uygulama) karşıtıdır.</a:t>
            </a:r>
          </a:p>
          <a:p>
            <a:endParaRPr lang="tr-TR" sz="2000" dirty="0"/>
          </a:p>
          <a:p>
            <a:r>
              <a:rPr lang="tr-TR" sz="2000" dirty="0"/>
              <a:t>Bu tanım, internet dünyasında, en karlı ve değerli şeylerin Google, Facebook, vb. gibi harika uygulamalarda yoğunlaştığı anlamına gelir. ARP, IP, TCP, SNMP gibi temel protokoller yalnızca BT uzmanları tarafından bilinir. </a:t>
            </a:r>
            <a:r>
              <a:rPr lang="tr-TR" sz="2000" dirty="0" err="1"/>
              <a:t>Blockchain</a:t>
            </a:r>
            <a:r>
              <a:rPr lang="tr-TR" sz="2000" dirty="0"/>
              <a:t> endüstrisinde ise tam tersidir; değer, uygulamanın üzerinde çalışan protokol katmanında daha yoğunlaşır.</a:t>
            </a:r>
          </a:p>
          <a:p>
            <a:endParaRPr lang="tr-TR" sz="2000" dirty="0"/>
          </a:p>
          <a:p>
            <a:r>
              <a:rPr lang="tr-TR" sz="2000" dirty="0"/>
              <a:t>ERC-x, protokol zinciri ve </a:t>
            </a:r>
            <a:r>
              <a:rPr lang="tr-TR" sz="2000" dirty="0" err="1"/>
              <a:t>blockchain</a:t>
            </a:r>
            <a:r>
              <a:rPr lang="tr-TR" sz="2000" dirty="0"/>
              <a:t> endüstrisindeki en büyük ekosistem olan </a:t>
            </a:r>
            <a:r>
              <a:rPr lang="tr-TR" sz="2000" dirty="0" err="1"/>
              <a:t>Ethereum</a:t>
            </a:r>
            <a:r>
              <a:rPr lang="tr-TR" sz="2000" dirty="0"/>
              <a:t> standardıdır. Platform hem merkezi hem de merkezi olmayan borsalar tarafından desteklendiğinden </a:t>
            </a:r>
            <a:r>
              <a:rPr lang="tr-TR" sz="2000" dirty="0" err="1"/>
              <a:t>Ethereum</a:t>
            </a:r>
            <a:r>
              <a:rPr lang="tr-TR" sz="2000" dirty="0"/>
              <a:t> platformunda birçok </a:t>
            </a:r>
            <a:r>
              <a:rPr lang="tr-TR" sz="2000" dirty="0" err="1"/>
              <a:t>dApp</a:t>
            </a:r>
            <a:r>
              <a:rPr lang="tr-TR" sz="2000" dirty="0"/>
              <a:t> oluşturulur. Ayrıca, yeni projeler için </a:t>
            </a:r>
            <a:r>
              <a:rPr lang="tr-TR" sz="2000" dirty="0" err="1"/>
              <a:t>tokenlar</a:t>
            </a:r>
            <a:r>
              <a:rPr lang="tr-TR" sz="2000" dirty="0"/>
              <a:t> hızlı bir şekilde çıkarılabilir ve piyasaya sürülerek kısa sürede sermaye ve tanıtım ile geliri yüksek projelere altyapı sağlanabilir.</a:t>
            </a:r>
          </a:p>
        </p:txBody>
      </p:sp>
    </p:spTree>
    <p:extLst>
      <p:ext uri="{BB962C8B-B14F-4D97-AF65-F5344CB8AC3E}">
        <p14:creationId xmlns:p14="http://schemas.microsoft.com/office/powerpoint/2010/main" val="2410733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EE1C7-0CFD-4A63-B023-C28389376871}"/>
              </a:ext>
            </a:extLst>
          </p:cNvPr>
          <p:cNvSpPr>
            <a:spLocks noGrp="1"/>
          </p:cNvSpPr>
          <p:nvPr>
            <p:ph type="title"/>
          </p:nvPr>
        </p:nvSpPr>
        <p:spPr>
          <a:xfrm>
            <a:off x="443696" y="133109"/>
            <a:ext cx="10058400" cy="1371600"/>
          </a:xfrm>
        </p:spPr>
        <p:txBody>
          <a:bodyPr/>
          <a:lstStyle/>
          <a:p>
            <a:r>
              <a:rPr lang="tr-TR" dirty="0"/>
              <a:t>ERC Standartları</a:t>
            </a:r>
          </a:p>
        </p:txBody>
      </p:sp>
      <p:sp>
        <p:nvSpPr>
          <p:cNvPr id="4" name="Rectangle 3">
            <a:extLst>
              <a:ext uri="{FF2B5EF4-FFF2-40B4-BE49-F238E27FC236}">
                <a16:creationId xmlns:a16="http://schemas.microsoft.com/office/drawing/2014/main" id="{7AED42F8-DF51-4465-B7EB-BE3458EE2743}"/>
              </a:ext>
            </a:extLst>
          </p:cNvPr>
          <p:cNvSpPr/>
          <p:nvPr/>
        </p:nvSpPr>
        <p:spPr>
          <a:xfrm>
            <a:off x="443696" y="1225689"/>
            <a:ext cx="3966258" cy="5632311"/>
          </a:xfrm>
          <a:prstGeom prst="rect">
            <a:avLst/>
          </a:prstGeom>
        </p:spPr>
        <p:txBody>
          <a:bodyPr wrap="square">
            <a:spAutoFit/>
          </a:bodyPr>
          <a:lstStyle/>
          <a:p>
            <a:r>
              <a:rPr lang="tr-TR" b="1" dirty="0"/>
              <a:t>ERC20</a:t>
            </a:r>
            <a:r>
              <a:rPr lang="tr-TR" dirty="0"/>
              <a:t> ve </a:t>
            </a:r>
            <a:r>
              <a:rPr lang="tr-TR" b="1" dirty="0"/>
              <a:t>ERC721</a:t>
            </a:r>
            <a:r>
              <a:rPr lang="tr-TR" dirty="0"/>
              <a:t> protokolleri, son yıllarda </a:t>
            </a:r>
            <a:r>
              <a:rPr lang="tr-TR" dirty="0" err="1"/>
              <a:t>token</a:t>
            </a:r>
            <a:r>
              <a:rPr lang="tr-TR" dirty="0"/>
              <a:t> dalgasını ve oyun alanında homojen olmayan </a:t>
            </a:r>
            <a:r>
              <a:rPr lang="tr-TR" dirty="0" err="1"/>
              <a:t>tokenlerin</a:t>
            </a:r>
            <a:r>
              <a:rPr lang="tr-TR" dirty="0"/>
              <a:t> kullanımını teşvik etti.</a:t>
            </a:r>
          </a:p>
          <a:p>
            <a:endParaRPr lang="tr-TR" dirty="0"/>
          </a:p>
          <a:p>
            <a:r>
              <a:rPr lang="tr-TR" b="1" dirty="0"/>
              <a:t>ERC223</a:t>
            </a:r>
            <a:r>
              <a:rPr lang="tr-TR" dirty="0"/>
              <a:t> ve </a:t>
            </a:r>
            <a:r>
              <a:rPr lang="tr-TR" b="1" dirty="0"/>
              <a:t>ERC777</a:t>
            </a:r>
            <a:r>
              <a:rPr lang="tr-TR" dirty="0"/>
              <a:t> protokolleri </a:t>
            </a:r>
            <a:r>
              <a:rPr lang="tr-TR" b="1" dirty="0"/>
              <a:t>ERC20</a:t>
            </a:r>
            <a:r>
              <a:rPr lang="tr-TR" dirty="0"/>
              <a:t> protokolünün yükseltmelerdir.</a:t>
            </a:r>
          </a:p>
          <a:p>
            <a:endParaRPr lang="tr-TR" dirty="0"/>
          </a:p>
          <a:p>
            <a:r>
              <a:rPr lang="tr-TR" b="1" dirty="0"/>
              <a:t>ERC998</a:t>
            </a:r>
            <a:r>
              <a:rPr lang="tr-TR" dirty="0"/>
              <a:t> protokolü </a:t>
            </a:r>
            <a:r>
              <a:rPr lang="tr-TR" b="1" dirty="0"/>
              <a:t>ERC777</a:t>
            </a:r>
            <a:r>
              <a:rPr lang="tr-TR" dirty="0"/>
              <a:t> protokolünün pratikliğini genişletir.</a:t>
            </a:r>
          </a:p>
          <a:p>
            <a:r>
              <a:rPr lang="tr-TR" dirty="0"/>
              <a:t> </a:t>
            </a:r>
          </a:p>
          <a:p>
            <a:r>
              <a:rPr lang="tr-TR" b="1" dirty="0"/>
              <a:t>ERC1337</a:t>
            </a:r>
            <a:r>
              <a:rPr lang="tr-TR" dirty="0"/>
              <a:t> protokolü, </a:t>
            </a:r>
            <a:r>
              <a:rPr lang="tr-TR" dirty="0" err="1"/>
              <a:t>blockchain</a:t>
            </a:r>
            <a:r>
              <a:rPr lang="tr-TR" dirty="0"/>
              <a:t> tabanlı abonelik ve ödeme davranışını düzenler.</a:t>
            </a:r>
          </a:p>
          <a:p>
            <a:r>
              <a:rPr lang="tr-TR" dirty="0"/>
              <a:t> </a:t>
            </a:r>
          </a:p>
          <a:p>
            <a:r>
              <a:rPr lang="tr-TR" b="1" dirty="0"/>
              <a:t>ERC1400</a:t>
            </a:r>
            <a:r>
              <a:rPr lang="tr-TR" dirty="0"/>
              <a:t> protokolü </a:t>
            </a:r>
            <a:r>
              <a:rPr lang="tr-TR" dirty="0" err="1"/>
              <a:t>token</a:t>
            </a:r>
            <a:r>
              <a:rPr lang="tr-TR" dirty="0"/>
              <a:t> güvenliğini açıklığa kavuşturur.</a:t>
            </a:r>
          </a:p>
          <a:p>
            <a:endParaRPr lang="tr-TR" dirty="0"/>
          </a:p>
          <a:p>
            <a:r>
              <a:rPr lang="tr-TR" b="1" dirty="0"/>
              <a:t>ERC1155</a:t>
            </a:r>
            <a:r>
              <a:rPr lang="tr-TR" dirty="0"/>
              <a:t> protokolü birden fazla simge işlevi önerir.</a:t>
            </a:r>
          </a:p>
          <a:p>
            <a:endParaRPr lang="tr-TR" dirty="0"/>
          </a:p>
        </p:txBody>
      </p:sp>
      <p:pic>
        <p:nvPicPr>
          <p:cNvPr id="5" name="Picture 4">
            <a:extLst>
              <a:ext uri="{FF2B5EF4-FFF2-40B4-BE49-F238E27FC236}">
                <a16:creationId xmlns:a16="http://schemas.microsoft.com/office/drawing/2014/main" id="{EF1DAE9F-627B-4421-9476-6DCEA08B1FFE}"/>
              </a:ext>
            </a:extLst>
          </p:cNvPr>
          <p:cNvPicPr>
            <a:picLocks noChangeAspect="1"/>
          </p:cNvPicPr>
          <p:nvPr/>
        </p:nvPicPr>
        <p:blipFill>
          <a:blip r:embed="rId2"/>
          <a:stretch>
            <a:fillRect/>
          </a:stretch>
        </p:blipFill>
        <p:spPr>
          <a:xfrm>
            <a:off x="4339462" y="1504709"/>
            <a:ext cx="7408842" cy="4732520"/>
          </a:xfrm>
          <a:prstGeom prst="rect">
            <a:avLst/>
          </a:prstGeom>
        </p:spPr>
      </p:pic>
    </p:spTree>
    <p:extLst>
      <p:ext uri="{BB962C8B-B14F-4D97-AF65-F5344CB8AC3E}">
        <p14:creationId xmlns:p14="http://schemas.microsoft.com/office/powerpoint/2010/main" val="2658939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DABC6-F5D9-429D-AE5F-2538C9A65317}"/>
              </a:ext>
            </a:extLst>
          </p:cNvPr>
          <p:cNvSpPr>
            <a:spLocks noGrp="1"/>
          </p:cNvSpPr>
          <p:nvPr>
            <p:ph type="title"/>
          </p:nvPr>
        </p:nvSpPr>
        <p:spPr/>
        <p:txBody>
          <a:bodyPr>
            <a:normAutofit/>
          </a:bodyPr>
          <a:lstStyle/>
          <a:p>
            <a:r>
              <a:rPr lang="tr-TR" dirty="0"/>
              <a:t>ERC-20</a:t>
            </a:r>
          </a:p>
        </p:txBody>
      </p:sp>
      <p:sp>
        <p:nvSpPr>
          <p:cNvPr id="4" name="Rectangle 3">
            <a:extLst>
              <a:ext uri="{FF2B5EF4-FFF2-40B4-BE49-F238E27FC236}">
                <a16:creationId xmlns:a16="http://schemas.microsoft.com/office/drawing/2014/main" id="{DC1C2431-BF89-41B3-AE25-FF456A73386E}"/>
              </a:ext>
            </a:extLst>
          </p:cNvPr>
          <p:cNvSpPr/>
          <p:nvPr/>
        </p:nvSpPr>
        <p:spPr>
          <a:xfrm>
            <a:off x="594166" y="1691028"/>
            <a:ext cx="10531033" cy="369332"/>
          </a:xfrm>
          <a:prstGeom prst="rect">
            <a:avLst/>
          </a:prstGeom>
        </p:spPr>
        <p:txBody>
          <a:bodyPr wrap="square">
            <a:spAutoFit/>
          </a:bodyPr>
          <a:lstStyle/>
          <a:p>
            <a:r>
              <a:rPr lang="tr-TR" dirty="0"/>
              <a:t>ERC-20, 2015 yılında piyasaya sürülmesine rağmen, 2017'ye kadar yaygın olarak kullanılmadı.</a:t>
            </a:r>
          </a:p>
        </p:txBody>
      </p:sp>
      <p:sp>
        <p:nvSpPr>
          <p:cNvPr id="6" name="Rectangle 5">
            <a:extLst>
              <a:ext uri="{FF2B5EF4-FFF2-40B4-BE49-F238E27FC236}">
                <a16:creationId xmlns:a16="http://schemas.microsoft.com/office/drawing/2014/main" id="{5DE85610-DDBC-47E9-B805-790F0A681A85}"/>
              </a:ext>
            </a:extLst>
          </p:cNvPr>
          <p:cNvSpPr/>
          <p:nvPr/>
        </p:nvSpPr>
        <p:spPr>
          <a:xfrm>
            <a:off x="694481" y="2060360"/>
            <a:ext cx="10810753" cy="4247317"/>
          </a:xfrm>
          <a:prstGeom prst="rect">
            <a:avLst/>
          </a:prstGeom>
        </p:spPr>
        <p:txBody>
          <a:bodyPr wrap="square">
            <a:spAutoFit/>
          </a:bodyPr>
          <a:lstStyle/>
          <a:p>
            <a:pPr marL="285750" indent="-285750">
              <a:buFont typeface="Arial" panose="020B0604020202020204" pitchFamily="34" charset="0"/>
              <a:buChar char="•"/>
            </a:pPr>
            <a:r>
              <a:rPr lang="tr-TR" dirty="0" err="1"/>
              <a:t>Ethereum</a:t>
            </a:r>
            <a:r>
              <a:rPr lang="tr-TR" dirty="0"/>
              <a:t> protokolünün ilk versiyonuydu</a:t>
            </a:r>
          </a:p>
          <a:p>
            <a:pPr marL="285750" indent="-285750">
              <a:buFont typeface="Arial" panose="020B0604020202020204" pitchFamily="34" charset="0"/>
              <a:buChar char="•"/>
            </a:pPr>
            <a:r>
              <a:rPr lang="tr-TR" dirty="0"/>
              <a:t>Akıllı sözleşmeleri tanıtan ilk altyapı oldu</a:t>
            </a:r>
          </a:p>
          <a:p>
            <a:pPr marL="285750" indent="-285750">
              <a:buFont typeface="Arial" panose="020B0604020202020204" pitchFamily="34" charset="0"/>
              <a:buChar char="•"/>
            </a:pPr>
            <a:r>
              <a:rPr lang="tr-TR" dirty="0"/>
              <a:t>Kullanımı nispeten basitti</a:t>
            </a:r>
          </a:p>
          <a:p>
            <a:pPr marL="285750" indent="-285750">
              <a:buFont typeface="Arial" panose="020B0604020202020204" pitchFamily="34" charset="0"/>
              <a:buChar char="•"/>
            </a:pPr>
            <a:endParaRPr lang="tr-TR" dirty="0"/>
          </a:p>
          <a:p>
            <a:r>
              <a:rPr lang="tr-TR" dirty="0"/>
              <a:t>ERC-20 temel olarak </a:t>
            </a:r>
            <a:r>
              <a:rPr lang="tr-TR" dirty="0" err="1"/>
              <a:t>tokenların</a:t>
            </a:r>
            <a:r>
              <a:rPr lang="tr-TR" dirty="0"/>
              <a:t> yalnızca en basit altı işlevini tanımlar:</a:t>
            </a:r>
          </a:p>
          <a:p>
            <a:pPr marL="285750" indent="-285750">
              <a:buFont typeface="Arial" panose="020B0604020202020204" pitchFamily="34" charset="0"/>
              <a:buChar char="•"/>
            </a:pPr>
            <a:r>
              <a:rPr lang="tr-TR" dirty="0"/>
              <a:t>toplam tutar,</a:t>
            </a:r>
          </a:p>
          <a:p>
            <a:pPr marL="285750" indent="-285750">
              <a:buFont typeface="Arial" panose="020B0604020202020204" pitchFamily="34" charset="0"/>
              <a:buChar char="•"/>
            </a:pPr>
            <a:r>
              <a:rPr lang="tr-TR" dirty="0"/>
              <a:t>hesap bakiyesi,</a:t>
            </a:r>
          </a:p>
          <a:p>
            <a:pPr marL="285750" indent="-285750">
              <a:buFont typeface="Arial" panose="020B0604020202020204" pitchFamily="34" charset="0"/>
              <a:buChar char="•"/>
            </a:pPr>
            <a:r>
              <a:rPr lang="tr-TR" dirty="0"/>
              <a:t>iletim fonksiyonu,</a:t>
            </a:r>
          </a:p>
          <a:p>
            <a:pPr marL="285750" indent="-285750">
              <a:buFont typeface="Arial" panose="020B0604020202020204" pitchFamily="34" charset="0"/>
              <a:buChar char="•"/>
            </a:pPr>
            <a:r>
              <a:rPr lang="tr-TR" dirty="0"/>
              <a:t>iletim kaynak adresi,</a:t>
            </a:r>
          </a:p>
          <a:p>
            <a:pPr marL="285750" indent="-285750">
              <a:buFont typeface="Arial" panose="020B0604020202020204" pitchFamily="34" charset="0"/>
              <a:buChar char="•"/>
            </a:pPr>
            <a:r>
              <a:rPr lang="tr-TR" dirty="0"/>
              <a:t>para çekme onayı,</a:t>
            </a:r>
          </a:p>
          <a:p>
            <a:pPr marL="285750" indent="-285750">
              <a:buFont typeface="Arial" panose="020B0604020202020204" pitchFamily="34" charset="0"/>
              <a:buChar char="•"/>
            </a:pPr>
            <a:r>
              <a:rPr lang="tr-TR" dirty="0"/>
              <a:t>hesap bakiyesi kontrolü ve çeşitli isteğe bağlı fonksiyonlar (</a:t>
            </a:r>
            <a:r>
              <a:rPr lang="tr-TR" dirty="0" err="1"/>
              <a:t>token</a:t>
            </a:r>
            <a:r>
              <a:rPr lang="tr-TR" dirty="0"/>
              <a:t> adı, simge ve basamak)</a:t>
            </a:r>
          </a:p>
          <a:p>
            <a:endParaRPr lang="tr-TR" dirty="0"/>
          </a:p>
          <a:p>
            <a:r>
              <a:rPr lang="tr-TR" dirty="0"/>
              <a:t>Ancak, </a:t>
            </a:r>
            <a:r>
              <a:rPr lang="tr-TR" dirty="0" err="1"/>
              <a:t>tokenları</a:t>
            </a:r>
            <a:r>
              <a:rPr lang="tr-TR" dirty="0"/>
              <a:t> yanlış adrese gönderirseniz, “Üzgünüz! Gönderdiğiniz </a:t>
            </a:r>
            <a:r>
              <a:rPr lang="tr-TR" dirty="0" err="1"/>
              <a:t>token</a:t>
            </a:r>
            <a:r>
              <a:rPr lang="tr-TR" dirty="0"/>
              <a:t> kayboldu” şeklinde bir hata almanız kuvvetle muhtemel. Bu hatanın tek başına ERC-20 </a:t>
            </a:r>
            <a:r>
              <a:rPr lang="tr-TR" dirty="0" err="1"/>
              <a:t>tokenlarında</a:t>
            </a:r>
            <a:r>
              <a:rPr lang="tr-TR" dirty="0"/>
              <a:t> 3–4 milyon dolardan fazla bir kayıpla sonuçlandığı söyleniyor.</a:t>
            </a:r>
          </a:p>
        </p:txBody>
      </p:sp>
    </p:spTree>
    <p:extLst>
      <p:ext uri="{BB962C8B-B14F-4D97-AF65-F5344CB8AC3E}">
        <p14:creationId xmlns:p14="http://schemas.microsoft.com/office/powerpoint/2010/main" val="1562485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434D1-418C-487E-BB59-0088634C5CBA}"/>
              </a:ext>
            </a:extLst>
          </p:cNvPr>
          <p:cNvSpPr>
            <a:spLocks noGrp="1"/>
          </p:cNvSpPr>
          <p:nvPr>
            <p:ph type="title"/>
          </p:nvPr>
        </p:nvSpPr>
        <p:spPr/>
        <p:txBody>
          <a:bodyPr/>
          <a:lstStyle/>
          <a:p>
            <a:r>
              <a:rPr lang="tr-TR" dirty="0"/>
              <a:t>ERC-223</a:t>
            </a:r>
          </a:p>
        </p:txBody>
      </p:sp>
      <p:sp>
        <p:nvSpPr>
          <p:cNvPr id="4" name="Rectangle 3">
            <a:extLst>
              <a:ext uri="{FF2B5EF4-FFF2-40B4-BE49-F238E27FC236}">
                <a16:creationId xmlns:a16="http://schemas.microsoft.com/office/drawing/2014/main" id="{C809ADCD-1F93-49F8-9554-FD0774A36E7B}"/>
              </a:ext>
            </a:extLst>
          </p:cNvPr>
          <p:cNvSpPr/>
          <p:nvPr/>
        </p:nvSpPr>
        <p:spPr>
          <a:xfrm>
            <a:off x="871958" y="1859339"/>
            <a:ext cx="10505955" cy="3477875"/>
          </a:xfrm>
          <a:prstGeom prst="rect">
            <a:avLst/>
          </a:prstGeom>
        </p:spPr>
        <p:txBody>
          <a:bodyPr wrap="square">
            <a:spAutoFit/>
          </a:bodyPr>
          <a:lstStyle/>
          <a:p>
            <a:r>
              <a:rPr lang="tr-TR" sz="2000" dirty="0"/>
              <a:t>ERC-20 protokolünün basitliği ve kayıpları göz önüne alındığında, birilerinin geliştirmek istemesi doğal hale geldi. İşte o zaman ERC-223 doğdu.</a:t>
            </a:r>
          </a:p>
          <a:p>
            <a:endParaRPr lang="tr-TR" sz="2000" dirty="0"/>
          </a:p>
          <a:p>
            <a:r>
              <a:rPr lang="tr-TR" sz="2000" dirty="0"/>
              <a:t>Bu </a:t>
            </a:r>
            <a:r>
              <a:rPr lang="tr-TR" sz="2000" dirty="0" err="1"/>
              <a:t>tokenin</a:t>
            </a:r>
            <a:r>
              <a:rPr lang="tr-TR" sz="2000" dirty="0"/>
              <a:t> ana özellikleri;</a:t>
            </a:r>
          </a:p>
          <a:p>
            <a:pPr marL="342900" indent="-342900">
              <a:buFont typeface="Arial" panose="020B0604020202020204" pitchFamily="34" charset="0"/>
              <a:buChar char="•"/>
            </a:pPr>
            <a:r>
              <a:rPr lang="tr-TR" sz="2000" dirty="0"/>
              <a:t>Yanlış adrese gönderilen paraları kaybetme hatasına çözüm</a:t>
            </a:r>
          </a:p>
          <a:p>
            <a:pPr marL="342900" indent="-342900">
              <a:buFont typeface="Arial" panose="020B0604020202020204" pitchFamily="34" charset="0"/>
              <a:buChar char="•"/>
            </a:pPr>
            <a:r>
              <a:rPr lang="tr-TR" sz="2000" dirty="0"/>
              <a:t>GAS tüketiminin ERC-20'nin neredeyse yarısına düşürme</a:t>
            </a:r>
          </a:p>
          <a:p>
            <a:pPr marL="342900" indent="-342900">
              <a:buFont typeface="Arial" panose="020B0604020202020204" pitchFamily="34" charset="0"/>
              <a:buChar char="•"/>
            </a:pPr>
            <a:r>
              <a:rPr lang="tr-TR" sz="2000" dirty="0"/>
              <a:t>ERC-20 ile geriye dönük uyumlu</a:t>
            </a:r>
          </a:p>
          <a:p>
            <a:pPr marL="342900" indent="-342900">
              <a:buFont typeface="Arial" panose="020B0604020202020204" pitchFamily="34" charset="0"/>
              <a:buChar char="•"/>
            </a:pPr>
            <a:endParaRPr lang="tr-TR" sz="2000" dirty="0"/>
          </a:p>
          <a:p>
            <a:r>
              <a:rPr lang="tr-TR" sz="2000" dirty="0"/>
              <a:t>Bununla birlikte, ERC-223 sadece ERC-20'nin bir genişlemesi olduğundan, mevcut birçok cüzdan bunu desteklemez. Bu yüzden özellikleri biraz daha gelişmiş olmasına rağmen, genel görünümü toz pembe olamadı.</a:t>
            </a:r>
          </a:p>
        </p:txBody>
      </p:sp>
    </p:spTree>
    <p:extLst>
      <p:ext uri="{BB962C8B-B14F-4D97-AF65-F5344CB8AC3E}">
        <p14:creationId xmlns:p14="http://schemas.microsoft.com/office/powerpoint/2010/main" val="516670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8957B-98EF-4FED-81DE-0B86225702B2}"/>
              </a:ext>
            </a:extLst>
          </p:cNvPr>
          <p:cNvSpPr>
            <a:spLocks noGrp="1"/>
          </p:cNvSpPr>
          <p:nvPr>
            <p:ph type="title"/>
          </p:nvPr>
        </p:nvSpPr>
        <p:spPr/>
        <p:txBody>
          <a:bodyPr/>
          <a:lstStyle/>
          <a:p>
            <a:r>
              <a:rPr lang="tr-TR" dirty="0"/>
              <a:t>ERC-721</a:t>
            </a:r>
          </a:p>
        </p:txBody>
      </p:sp>
      <p:sp>
        <p:nvSpPr>
          <p:cNvPr id="4" name="Rectangle 3">
            <a:extLst>
              <a:ext uri="{FF2B5EF4-FFF2-40B4-BE49-F238E27FC236}">
                <a16:creationId xmlns:a16="http://schemas.microsoft.com/office/drawing/2014/main" id="{53081EC3-39E0-4FC3-A899-141EEEF6864D}"/>
              </a:ext>
            </a:extLst>
          </p:cNvPr>
          <p:cNvSpPr/>
          <p:nvPr/>
        </p:nvSpPr>
        <p:spPr>
          <a:xfrm>
            <a:off x="663614" y="1775936"/>
            <a:ext cx="10992091" cy="2246769"/>
          </a:xfrm>
          <a:prstGeom prst="rect">
            <a:avLst/>
          </a:prstGeom>
        </p:spPr>
        <p:txBody>
          <a:bodyPr wrap="square">
            <a:spAutoFit/>
          </a:bodyPr>
          <a:lstStyle/>
          <a:p>
            <a:r>
              <a:rPr lang="tr-TR" sz="2000" dirty="0"/>
              <a:t>ERC-721'i ünlü yapan </a:t>
            </a:r>
            <a:r>
              <a:rPr lang="tr-TR" sz="2000" dirty="0" err="1"/>
              <a:t>dApp</a:t>
            </a:r>
            <a:r>
              <a:rPr lang="tr-TR" sz="2000" dirty="0"/>
              <a:t>, </a:t>
            </a:r>
            <a:r>
              <a:rPr lang="tr-TR" sz="2000" dirty="0" err="1"/>
              <a:t>blockchain</a:t>
            </a:r>
            <a:r>
              <a:rPr lang="tr-TR" sz="2000" dirty="0"/>
              <a:t> endüstrisinde yaygın olarak bilinen </a:t>
            </a:r>
            <a:r>
              <a:rPr lang="tr-TR" sz="2000" dirty="0" err="1"/>
              <a:t>Cryptokitties</a:t>
            </a:r>
            <a:r>
              <a:rPr lang="tr-TR" sz="2000" dirty="0"/>
              <a:t> çılgınlığıdır. ERC-721 ve öncülleri arasında en büyük farklılaştırıcı, ERC-20,223 tarafından oluşturulan homojen </a:t>
            </a:r>
            <a:r>
              <a:rPr lang="tr-TR" sz="2000" dirty="0" err="1"/>
              <a:t>tokenların</a:t>
            </a:r>
            <a:r>
              <a:rPr lang="tr-TR" sz="2000" dirty="0"/>
              <a:t> aksine, homojen olmayan </a:t>
            </a:r>
            <a:r>
              <a:rPr lang="tr-TR" sz="2000" dirty="0" err="1"/>
              <a:t>tokenlar</a:t>
            </a:r>
            <a:r>
              <a:rPr lang="tr-TR" sz="2000" dirty="0"/>
              <a:t> oluşturmasıdır.</a:t>
            </a:r>
          </a:p>
          <a:p>
            <a:endParaRPr lang="tr-TR" sz="2000" dirty="0"/>
          </a:p>
          <a:p>
            <a:r>
              <a:rPr lang="tr-TR" sz="2000" dirty="0"/>
              <a:t>ERC-20 </a:t>
            </a:r>
            <a:r>
              <a:rPr lang="tr-TR" sz="2000" dirty="0" err="1"/>
              <a:t>tokenları</a:t>
            </a:r>
            <a:r>
              <a:rPr lang="tr-TR" sz="2000" dirty="0"/>
              <a:t> bölünebilirken, ERC-721 </a:t>
            </a:r>
            <a:r>
              <a:rPr lang="tr-TR" sz="2000" dirty="0" err="1"/>
              <a:t>tokenının</a:t>
            </a:r>
            <a:r>
              <a:rPr lang="tr-TR" sz="2000" dirty="0"/>
              <a:t> en küçük birimi bölünemez. Bu şekilde her </a:t>
            </a:r>
            <a:r>
              <a:rPr lang="tr-TR" sz="2000" dirty="0" err="1"/>
              <a:t>token</a:t>
            </a:r>
            <a:r>
              <a:rPr lang="tr-TR" sz="2000" dirty="0"/>
              <a:t> benzersizdir. Gelecekte, oyundan, güzel sanatlardan, müzik telifinden bilet sahipliğine ve gelecek nesil oyunlara kadar gittikçe daha fazla gerçek varlık </a:t>
            </a:r>
            <a:r>
              <a:rPr lang="tr-TR" sz="2000" dirty="0" err="1"/>
              <a:t>tokenlaştırılabilecektir</a:t>
            </a:r>
            <a:r>
              <a:rPr lang="tr-TR" sz="2000" dirty="0"/>
              <a:t> (</a:t>
            </a:r>
            <a:r>
              <a:rPr lang="tr-TR" sz="2000" dirty="0" err="1"/>
              <a:t>tokenize</a:t>
            </a:r>
            <a:r>
              <a:rPr lang="tr-TR" sz="2000" dirty="0"/>
              <a:t>). </a:t>
            </a:r>
            <a:endParaRPr lang="tr-TR" sz="2400" dirty="0"/>
          </a:p>
        </p:txBody>
      </p:sp>
    </p:spTree>
    <p:extLst>
      <p:ext uri="{BB962C8B-B14F-4D97-AF65-F5344CB8AC3E}">
        <p14:creationId xmlns:p14="http://schemas.microsoft.com/office/powerpoint/2010/main" val="6128873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
      <a:dk1>
        <a:srgbClr val="000000"/>
      </a:dk1>
      <a:lt1>
        <a:srgbClr val="FFFFFF"/>
      </a:lt1>
      <a:dk2>
        <a:srgbClr val="41242D"/>
      </a:dk2>
      <a:lt2>
        <a:srgbClr val="E2E2E8"/>
      </a:lt2>
      <a:accent1>
        <a:srgbClr val="A5A27D"/>
      </a:accent1>
      <a:accent2>
        <a:srgbClr val="B79A7A"/>
      </a:accent2>
      <a:accent3>
        <a:srgbClr val="C2948F"/>
      </a:accent3>
      <a:accent4>
        <a:srgbClr val="BA7F91"/>
      </a:accent4>
      <a:accent5>
        <a:srgbClr val="C390B5"/>
      </a:accent5>
      <a:accent6>
        <a:srgbClr val="B17FBA"/>
      </a:accent6>
      <a:hlink>
        <a:srgbClr val="6D71B0"/>
      </a:hlink>
      <a:folHlink>
        <a:srgbClr val="7F7F7F"/>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Classic-Corporate_Teach a Course_04_Win32_MO - v4" id="{2AE1B83A-9721-4EF8-B275-2624D019C8C0}" vid="{8CDF83C5-BCF3-42CE-9DDC-151D6253CC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F5E4A76-0180-4CD0-B081-82F74A336136}">
  <ds:schemaRefs>
    <ds:schemaRef ds:uri="http://purl.org/dc/elements/1.1/"/>
    <ds:schemaRef ds:uri="http://schemas.microsoft.com/office/2006/documentManagement/types"/>
    <ds:schemaRef ds:uri="16c05727-aa75-4e4a-9b5f-8a80a1165891"/>
    <ds:schemaRef ds:uri="http://purl.org/dc/terms/"/>
    <ds:schemaRef ds:uri="http://schemas.microsoft.com/office/2006/metadata/properties"/>
    <ds:schemaRef ds:uri="71af3243-3dd4-4a8d-8c0d-dd76da1f02a5"/>
    <ds:schemaRef ds:uri="http://www.w3.org/XML/1998/namespace"/>
    <ds:schemaRef ds:uri="http://schemas.microsoft.com/office/infopath/2007/PartnerControl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DB96A612-58F4-4E9A-9665-3987CC3AC4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1243E30-12F4-4BE3-B27D-23AB115E9D1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Teach a course presentation</Template>
  <TotalTime>0</TotalTime>
  <Words>1859</Words>
  <Application>Microsoft Office PowerPoint</Application>
  <PresentationFormat>Widescreen</PresentationFormat>
  <Paragraphs>207</Paragraphs>
  <Slides>23</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Calibri (Body)</vt:lpstr>
      <vt:lpstr>Garamond</vt:lpstr>
      <vt:lpstr>Greycliff CF Heavy</vt:lpstr>
      <vt:lpstr>var(--font-family-one)</vt:lpstr>
      <vt:lpstr>Wingdings</vt:lpstr>
      <vt:lpstr>SavonVTI</vt:lpstr>
      <vt:lpstr>BLOCKCHAIN TEKNOLOJİSİ</vt:lpstr>
      <vt:lpstr>Ders İçeriği</vt:lpstr>
      <vt:lpstr>Giriş</vt:lpstr>
      <vt:lpstr>PowerPoint Presentation</vt:lpstr>
      <vt:lpstr>ERC</vt:lpstr>
      <vt:lpstr>ERC Standartları</vt:lpstr>
      <vt:lpstr>ERC-20</vt:lpstr>
      <vt:lpstr>ERC-223</vt:lpstr>
      <vt:lpstr>ERC-721</vt:lpstr>
      <vt:lpstr>ERC-777</vt:lpstr>
      <vt:lpstr>ERC-1155</vt:lpstr>
      <vt:lpstr>NFT</vt:lpstr>
      <vt:lpstr>NFT</vt:lpstr>
      <vt:lpstr>NFT Özellikleri</vt:lpstr>
      <vt:lpstr>NFT Özellikleri</vt:lpstr>
      <vt:lpstr>NFT Özellikleri</vt:lpstr>
      <vt:lpstr>NFT Özellikleri</vt:lpstr>
      <vt:lpstr>IPFS</vt:lpstr>
      <vt:lpstr>NFT Marketplace</vt:lpstr>
      <vt:lpstr>PowerPoint Presentation</vt:lpstr>
      <vt:lpstr>PowerPoint Presentation</vt:lpstr>
      <vt:lpstr>TEŞEKKÜRLER!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2021-07-27T18:43:06Z</dcterms:created>
  <dcterms:modified xsi:type="dcterms:W3CDTF">2021-12-17T07:16:02Z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TitusGUID">
    <vt:lpwstr>a53a7b49-63bf-486b-bfcb-49426fb2ebc6</vt:lpwstr>
  </property>
  <property fmtid="{D5CDD505-2E9C-101B-9397-08002B2CF9AE}" pid="4" name="TURKCELLCLASSIFICATION">
    <vt:lpwstr>TURKCELL DAHİLİ</vt:lpwstr>
  </property>
</Properties>
</file>